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8" r:id="rId10"/>
    <p:sldId id="264" r:id="rId11"/>
    <p:sldId id="265" r:id="rId12"/>
    <p:sldId id="266" r:id="rId13"/>
    <p:sldId id="267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DF350A2-A614-43BA-B5F8-8EF958F0D761}">
          <p14:sldIdLst>
            <p14:sldId id="256"/>
            <p14:sldId id="257"/>
            <p14:sldId id="258"/>
            <p14:sldId id="259"/>
            <p14:sldId id="260"/>
            <p14:sldId id="262"/>
            <p14:sldId id="261"/>
            <p14:sldId id="263"/>
            <p14:sldId id="268"/>
            <p14:sldId id="264"/>
            <p14:sldId id="265"/>
            <p14:sldId id="266"/>
            <p14:sldId id="267"/>
          </p14:sldIdLst>
        </p14:section>
        <p14:section name="Additional" id="{B800B014-EC1C-4E31-B4D1-466FAF699D4D}">
          <p14:sldIdLst>
            <p14:sldId id="269"/>
            <p14:sldId id="270"/>
            <p14:sldId id="27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162" d="100"/>
          <a:sy n="162" d="100"/>
        </p:scale>
        <p:origin x="21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0CAD5C-AC19-477A-B684-B99FDEC286CD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2B5ECB-C1E6-486D-A836-5B2A10439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631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50FDD-369C-443D-A31F-FAA382891B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618B95-47D6-4EE8-BC03-70E39BD185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617428-2884-4E5C-81DC-8EA289A72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0B67-1EC8-45D1-8D36-A218C0F35C1C}" type="datetime1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82147-4880-467E-8CC8-4AD8E1BC5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3269D5-C52F-41F8-BAA6-2ABD9A2A2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9FF9-BE82-4AC7-9D8D-2347CCE849EC}" type="slidenum">
              <a:rPr lang="en-US" smtClean="0"/>
              <a:pPr/>
              <a:t>‹#›</a:t>
            </a:fld>
            <a:r>
              <a:rPr lang="en-US" dirty="0"/>
              <a:t>/13</a:t>
            </a:r>
          </a:p>
        </p:txBody>
      </p:sp>
    </p:spTree>
    <p:extLst>
      <p:ext uri="{BB962C8B-B14F-4D97-AF65-F5344CB8AC3E}">
        <p14:creationId xmlns:p14="http://schemas.microsoft.com/office/powerpoint/2010/main" val="2084899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15937-B099-4035-BC5F-8664E2087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D201A1-22EC-4420-A3DD-DF6E295926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230684-1B1D-49AE-9C9C-4CEE38C70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0AE74-8970-4935-A5B5-BFE60FE894D7}" type="datetime1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0BF1BF-3776-4460-916A-CECC9F33D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35636C-9E0F-4B06-8761-80D6EBD28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9FF9-BE82-4AC7-9D8D-2347CCE84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06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B37AC3-54EE-439D-A07B-FED694E986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E96C1E-5D0C-4FE7-8E7F-ECBD3249B6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960930-65D2-49AB-B706-4C87ADC0A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FF88C-4BFF-4801-A7D5-7AF0C81C6CB5}" type="datetime1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07200-AA71-4B91-AC33-998C2F90B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61E7C-6EFA-46EF-93F0-039AA5BD4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9FF9-BE82-4AC7-9D8D-2347CCE84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284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630E6-F912-46BF-A4BE-84491AED8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059D9-28AB-4EB9-BB0B-C0C62BCE6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3B0DDE-3A0F-47EF-84E5-2FBADDB61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F0FC5-FAAA-48C6-9C38-306EB85BD40A}" type="datetime1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C4465E-62E2-4675-9842-9FB2FBB33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67108-729D-4C5F-972C-D79AE0853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9FF9-BE82-4AC7-9D8D-2347CCE849EC}" type="slidenum">
              <a:rPr lang="en-US" smtClean="0"/>
              <a:pPr/>
              <a:t>‹#›</a:t>
            </a:fld>
            <a:r>
              <a:rPr lang="en-US" dirty="0"/>
              <a:t>/13</a:t>
            </a:r>
          </a:p>
        </p:txBody>
      </p:sp>
    </p:spTree>
    <p:extLst>
      <p:ext uri="{BB962C8B-B14F-4D97-AF65-F5344CB8AC3E}">
        <p14:creationId xmlns:p14="http://schemas.microsoft.com/office/powerpoint/2010/main" val="3339063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C057E-D6A0-4376-94D5-40FC25CE6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95135-12B5-481F-8913-D59615381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34A75-B8FE-4DFB-AFBB-C0F8FA5E1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B128-69DE-4AF4-81CF-5D02F1DF8D85}" type="datetime1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4E9FA-3AD4-46A9-8019-1B688B38B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B233E6-E3DC-46C6-9E55-B24D87ECE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9FF9-BE82-4AC7-9D8D-2347CCE84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325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E5E55-0C03-414D-B8D2-48EB3A267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FE831-10FA-4DD9-A418-59F77EC0DD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085A4C-E740-4008-873F-2792E70F80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24076-0119-4185-83FD-381B198EE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FDD6-9A0E-41B3-840F-A7981AA59C51}" type="datetime1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E2DDEF-2897-48D4-912F-9A8C2502F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99D62D-3408-4211-A417-EE6B35E29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9FF9-BE82-4AC7-9D8D-2347CCE84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12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197E2-E8C3-4F55-8D8A-7744EC2E6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99B23F-5525-43A4-A2F3-48E15868B2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5DCD64-8F04-4CB6-9FEE-6CF93E36A4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2C20E0-46F5-4379-AF8D-98ABBF4E2B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E475BF-6834-4482-BFA6-76EE622CA8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8A0D4E-141B-452B-AA86-6FF754E20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A2A2-12BA-45B2-B0E5-4B757F320E9D}" type="datetime1">
              <a:rPr lang="en-US" smtClean="0"/>
              <a:t>5/29/2020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30584C-DA45-4476-A5E0-8D378009C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F812E5-DEF8-4A0D-8EDD-D9633D628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9FF9-BE82-4AC7-9D8D-2347CCE84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445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3F4F0-38DC-4D82-B0AB-84CAF7D82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7885C0-14FA-49FD-9829-02AD15CED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0072-182A-4B6A-B43A-138B146C0F11}" type="datetime1">
              <a:rPr lang="en-US" smtClean="0"/>
              <a:t>5/29/2020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BBD599-75D9-4606-9183-EC97B8360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34C5B5-5F41-4968-B5F4-931F5BBA0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9FF9-BE82-4AC7-9D8D-2347CCE84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632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F7C0C7-6045-4147-A654-891B1CF3A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D135-C67E-4FA6-8426-64F498A8E8C5}" type="datetime1">
              <a:rPr lang="en-US" smtClean="0"/>
              <a:t>5/29/2020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E4BE79-179E-403A-806D-3CFE40EFF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C167E2-AFD2-41E1-9D30-EB6349A8C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9FF9-BE82-4AC7-9D8D-2347CCE84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706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B6678-1758-4EB8-A0E1-1CD2C3569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07E27-7DD0-4198-92C5-B6E479532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955D70-76FA-4AF9-B649-EF40C8D6AD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EA6681-2421-41F8-A9A7-7CE0BB684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AE5C2-EE57-4C17-96F0-0D65F4E9DFB1}" type="datetime1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C3732E-9D71-4032-AF56-7FBF16F4A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54BDE-D162-4B8E-BD56-0138315EF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9FF9-BE82-4AC7-9D8D-2347CCE84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907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4C459-185C-4CE0-B624-1043BE51E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7E87B8-84F9-45A6-88B5-B9BD60577C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5E2B1B-49A9-4A74-B1F6-DA1A0A65E7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ECC11-19D5-41A7-A4F9-CEC70E31D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B468-CCCB-47B3-87EC-8504AF987679}" type="datetime1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FC7DC0-49B5-4AA0-B756-6741CA968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20AE44-DCB6-4CF6-BCD6-F449D21B4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9FF9-BE82-4AC7-9D8D-2347CCE84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77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AC6B2D-B3D3-4AAC-9991-4550B8C44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0CF7B1-0C32-4040-95D7-087DD1F849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23534-F6EC-42F5-8C02-3296BC8823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C5096-ECD6-4F90-B549-8C106CA7D5C1}" type="datetime1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A03F7-2265-401B-94AB-74022899E1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6DF7EC-3CEC-4D1D-8FFF-600AB4967B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79FF9-BE82-4AC7-9D8D-2347CCE849EC}" type="slidenum">
              <a:rPr lang="en-US" smtClean="0"/>
              <a:pPr/>
              <a:t>‹#›</a:t>
            </a:fld>
            <a:r>
              <a:rPr lang="en-US" dirty="0"/>
              <a:t>/13</a:t>
            </a:r>
          </a:p>
        </p:txBody>
      </p:sp>
    </p:spTree>
    <p:extLst>
      <p:ext uri="{BB962C8B-B14F-4D97-AF65-F5344CB8AC3E}">
        <p14:creationId xmlns:p14="http://schemas.microsoft.com/office/powerpoint/2010/main" val="1071176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F9865-7FDE-4898-BE26-D80C71B3E4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86682"/>
            <a:ext cx="9144000" cy="2387600"/>
          </a:xfrm>
        </p:spPr>
        <p:txBody>
          <a:bodyPr>
            <a:normAutofit/>
          </a:bodyPr>
          <a:lstStyle/>
          <a:p>
            <a:r>
              <a:rPr lang="en-US" sz="4000" dirty="0"/>
              <a:t>Tracing Network Packets in the Linux Kernel using eBPF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B82223-F76D-4B80-946E-F56408CBA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8808" y="3914703"/>
            <a:ext cx="11114384" cy="1430112"/>
          </a:xfrm>
        </p:spPr>
        <p:txBody>
          <a:bodyPr>
            <a:normAutofit/>
          </a:bodyPr>
          <a:lstStyle/>
          <a:p>
            <a:r>
              <a:rPr lang="en-US" dirty="0"/>
              <a:t>Mark Kovalev</a:t>
            </a:r>
          </a:p>
          <a:p>
            <a:r>
              <a:rPr lang="en-US" sz="2000" dirty="0"/>
              <a:t>Software Engineering Department</a:t>
            </a:r>
          </a:p>
          <a:p>
            <a:r>
              <a:rPr lang="en-US" sz="2000" dirty="0"/>
              <a:t>Saint Petersburg State University</a:t>
            </a:r>
          </a:p>
          <a:p>
            <a:pPr algn="r"/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943403-5791-494D-816B-38E28FC5DABA}"/>
              </a:ext>
            </a:extLst>
          </p:cNvPr>
          <p:cNvSpPr txBox="1"/>
          <p:nvPr/>
        </p:nvSpPr>
        <p:spPr>
          <a:xfrm>
            <a:off x="5602660" y="5873440"/>
            <a:ext cx="9866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SYRCoSE</a:t>
            </a:r>
            <a:endParaRPr lang="en-US" dirty="0"/>
          </a:p>
          <a:p>
            <a:pPr algn="ctr"/>
            <a:r>
              <a:rPr lang="en-US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1535781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84BBE-BEBD-423C-BCC7-C2FB3FC85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3009E-4676-42E2-9206-972DFBAE1A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Packet filtration happens only once</a:t>
            </a:r>
          </a:p>
          <a:p>
            <a:pPr lvl="1"/>
            <a:r>
              <a:rPr lang="en-US" dirty="0"/>
              <a:t>TC program filters packet</a:t>
            </a:r>
          </a:p>
          <a:p>
            <a:pPr lvl="1"/>
            <a:r>
              <a:rPr lang="en-US" dirty="0"/>
              <a:t>kprobe programs compare pointers</a:t>
            </a:r>
          </a:p>
          <a:p>
            <a:r>
              <a:rPr lang="en-US" dirty="0"/>
              <a:t>Programs have different contexts</a:t>
            </a:r>
          </a:p>
          <a:p>
            <a:pPr lvl="1"/>
            <a:r>
              <a:rPr lang="en-US" dirty="0"/>
              <a:t>__sk_buff for TC</a:t>
            </a:r>
          </a:p>
          <a:p>
            <a:pPr lvl="1"/>
            <a:r>
              <a:rPr lang="en-US" dirty="0" err="1"/>
              <a:t>pt_regs</a:t>
            </a:r>
            <a:r>
              <a:rPr lang="en-US" dirty="0"/>
              <a:t> for kprobe</a:t>
            </a:r>
          </a:p>
          <a:p>
            <a:r>
              <a:rPr lang="en-US" dirty="0"/>
              <a:t>BCC (BPF Compiler Collection) is not used</a:t>
            </a:r>
          </a:p>
          <a:p>
            <a:pPr lvl="1"/>
            <a:r>
              <a:rPr lang="en-US" dirty="0"/>
              <a:t>full implementation control</a:t>
            </a:r>
          </a:p>
          <a:p>
            <a:pPr lvl="1"/>
            <a:r>
              <a:rPr lang="en-US" dirty="0"/>
              <a:t>low footprint</a:t>
            </a:r>
          </a:p>
          <a:p>
            <a:r>
              <a:rPr lang="en-US" dirty="0"/>
              <a:t>List of probed functions could be easily changed</a:t>
            </a:r>
          </a:p>
          <a:p>
            <a:pPr lvl="1"/>
            <a:r>
              <a:rPr lang="en-US" dirty="0"/>
              <a:t>portability</a:t>
            </a:r>
          </a:p>
          <a:p>
            <a:pPr lvl="1"/>
            <a:r>
              <a:rPr lang="en-US" dirty="0"/>
              <a:t>ability to add custom functions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9A490-ED55-498A-951A-4BEA5E0A4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9FF9-BE82-4AC7-9D8D-2347CCE849EC}" type="slidenum">
              <a:rPr lang="en-US" smtClean="0"/>
              <a:pPr/>
              <a:t>10</a:t>
            </a:fld>
            <a:r>
              <a:rPr lang="en-US"/>
              <a:t>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971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88D3C-6274-44A4-81CD-4906EC3B9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Similar functionality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490FE-02CD-4C43-9BED-F6AC934F8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VMware Traceflow</a:t>
            </a:r>
          </a:p>
          <a:p>
            <a:pPr lvl="1"/>
            <a:r>
              <a:rPr lang="en-US" dirty="0"/>
              <a:t>Part of the VMware NSX Data Center for vSphere platform</a:t>
            </a:r>
          </a:p>
          <a:p>
            <a:pPr lvl="1"/>
            <a:r>
              <a:rPr lang="en-US" dirty="0"/>
              <a:t>High-level observation of the whole network</a:t>
            </a:r>
          </a:p>
          <a:p>
            <a:r>
              <a:rPr lang="en-US" dirty="0" err="1"/>
              <a:t>ftrace</a:t>
            </a:r>
            <a:endParaRPr lang="en-US" dirty="0"/>
          </a:p>
          <a:p>
            <a:pPr lvl="1"/>
            <a:r>
              <a:rPr lang="en-US" dirty="0"/>
              <a:t>Can trace packet path if traffic is isolated</a:t>
            </a:r>
          </a:p>
          <a:p>
            <a:r>
              <a:rPr lang="en-US" dirty="0" err="1"/>
              <a:t>tcpdrop</a:t>
            </a:r>
            <a:endParaRPr lang="en-US" dirty="0"/>
          </a:p>
          <a:p>
            <a:pPr lvl="1"/>
            <a:r>
              <a:rPr lang="en-US" dirty="0"/>
              <a:t>Part of the BCC</a:t>
            </a:r>
          </a:p>
          <a:p>
            <a:pPr lvl="1"/>
            <a:r>
              <a:rPr lang="en-US" dirty="0"/>
              <a:t>Shows stack trace of the functions that led to the packet drop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922CB-A7C3-4B32-9C59-731C976BF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9FF9-BE82-4AC7-9D8D-2347CCE849EC}" type="slidenum">
              <a:rPr lang="en-US" smtClean="0"/>
              <a:pPr/>
              <a:t>11</a:t>
            </a:fld>
            <a:r>
              <a:rPr lang="en-US"/>
              <a:t>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005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CEE7A-21E1-4937-8385-C01D75287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state and future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D6E1A-BC22-4D62-B723-4972AFCDD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The TC program is static and can trace incoming ICMP, TCP, or UDP.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kprobe programs are compiled manually.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Packet path is observed via /sys/kernel/debug/tracing/</a:t>
            </a:r>
            <a:r>
              <a:rPr lang="en-US" dirty="0" err="1"/>
              <a:t>trace_pipe</a:t>
            </a:r>
            <a:r>
              <a:rPr lang="en-US" dirty="0"/>
              <a:t> file.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 reach an MVP state for the tool, the following things are to be implemented: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TC program generation.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Kprobe programs compilation automatization.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Bash-based tool that links all components and provides user interface.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383F20-4074-4E7E-98AA-BD0179C72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9FF9-BE82-4AC7-9D8D-2347CCE849EC}" type="slidenum">
              <a:rPr lang="en-US" smtClean="0"/>
              <a:pPr/>
              <a:t>12</a:t>
            </a:fld>
            <a:r>
              <a:rPr lang="en-US"/>
              <a:t>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3544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CC30C-A7BF-48CE-BEE5-AE45FB223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Points of consideration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D6D28-4689-44AB-A7B5-D2224E267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Amount of the kprobe programs.</a:t>
            </a:r>
          </a:p>
          <a:p>
            <a:r>
              <a:rPr lang="en-US" dirty="0"/>
              <a:t>Troubleshooting comparison with and without the tool.</a:t>
            </a:r>
          </a:p>
          <a:p>
            <a:r>
              <a:rPr lang="en-US" dirty="0"/>
              <a:t>Use of the tracepoints as a more stable kernel API.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E7A261-056F-4918-A3F1-147E8F240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9FF9-BE82-4AC7-9D8D-2347CCE849EC}" type="slidenum">
              <a:rPr lang="en-US" smtClean="0"/>
              <a:pPr/>
              <a:t>13</a:t>
            </a:fld>
            <a:r>
              <a:rPr lang="en-US"/>
              <a:t>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390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C26B7345-266E-4421-95F2-2AA4869970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9485" y="1066343"/>
            <a:ext cx="6893030" cy="4725313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5E1DFA-CC73-4C87-8635-C472D74BE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9FF9-BE82-4AC7-9D8D-2347CCE849EC}" type="slidenum">
              <a:rPr lang="en-US" smtClean="0"/>
              <a:pPr/>
              <a:t>14</a:t>
            </a:fld>
            <a:r>
              <a:rPr lang="en-US"/>
              <a:t>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6963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2311C2A-5760-4E7F-BA60-826E7C5A89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4456282"/>
              </p:ext>
            </p:extLst>
          </p:nvPr>
        </p:nvGraphicFramePr>
        <p:xfrm>
          <a:off x="920298" y="485140"/>
          <a:ext cx="10725029" cy="5887720"/>
        </p:xfrm>
        <a:graphic>
          <a:graphicData uri="http://schemas.openxmlformats.org/drawingml/2006/table">
            <a:tbl>
              <a:tblPr/>
              <a:tblGrid>
                <a:gridCol w="10725029">
                  <a:extLst>
                    <a:ext uri="{9D8B030D-6E8A-4147-A177-3AD203B41FA5}">
                      <a16:colId xmlns:a16="http://schemas.microsoft.com/office/drawing/2014/main" val="551605139"/>
                    </a:ext>
                  </a:extLst>
                </a:gridCol>
              </a:tblGrid>
              <a:tr h="5725397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>
                          <a:solidFill>
                            <a:srgbClr val="795E26"/>
                          </a:solidFill>
                          <a:effectLst/>
                          <a:latin typeface="Consolas" panose="020B0609020204030204" pitchFamily="49" charset="0"/>
                        </a:rPr>
                        <a:t>__</a:t>
                      </a:r>
                      <a:r>
                        <a:rPr lang="en-US" sz="1800" b="0" i="0" u="none" strike="noStrike" dirty="0">
                          <a:solidFill>
                            <a:srgbClr val="795E26"/>
                          </a:solidFill>
                          <a:effectLst/>
                          <a:latin typeface="Consolas" panose="020B0609020204030204" pitchFamily="49" charset="0"/>
                        </a:rPr>
                        <a:t>section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en-US" sz="1800" b="0" i="0" u="none" strike="noStrike" dirty="0">
                          <a:solidFill>
                            <a:srgbClr val="A31515"/>
                          </a:solidFill>
                          <a:effectLst/>
                          <a:latin typeface="Consolas" panose="020B0609020204030204" pitchFamily="49" charset="0"/>
                        </a:rPr>
                        <a:t>"main"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)</a:t>
                      </a:r>
                      <a:endParaRPr lang="en-US" sz="1800" dirty="0">
                        <a:effectLst/>
                        <a:latin typeface="Consolas" panose="020B0609020204030204" pitchFamily="49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Consolas" panose="020B0609020204030204" pitchFamily="49" charset="0"/>
                        </a:rPr>
                        <a:t>int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795E26"/>
                          </a:solidFill>
                          <a:effectLst/>
                          <a:latin typeface="Consolas" panose="020B0609020204030204" pitchFamily="49" charset="0"/>
                        </a:rPr>
                        <a:t>skb_filter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en-US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Consolas" panose="020B0609020204030204" pitchFamily="49" charset="0"/>
                        </a:rPr>
                        <a:t>struct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__sk_buff *</a:t>
                      </a:r>
                      <a:r>
                        <a:rPr lang="en-US" sz="1800" b="0" i="0" u="none" strike="noStrike" dirty="0" err="1">
                          <a:solidFill>
                            <a:srgbClr val="001080"/>
                          </a:solidFill>
                          <a:effectLst/>
                          <a:latin typeface="Consolas" panose="020B0609020204030204" pitchFamily="49" charset="0"/>
                        </a:rPr>
                        <a:t>skb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) {</a:t>
                      </a:r>
                      <a:endParaRPr lang="en-US" sz="1800" dirty="0">
                        <a:effectLst/>
                        <a:latin typeface="Consolas" panose="020B0609020204030204" pitchFamily="49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    </a:t>
                      </a:r>
                      <a:r>
                        <a:rPr lang="en-US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Consolas" panose="020B0609020204030204" pitchFamily="49" charset="0"/>
                        </a:rPr>
                        <a:t>uint32_t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skb_key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= </a:t>
                      </a:r>
                      <a:r>
                        <a:rPr lang="en-US" sz="1800" b="0" i="0" u="none" strike="noStrike" dirty="0">
                          <a:solidFill>
                            <a:srgbClr val="098658"/>
                          </a:solidFill>
                          <a:effectLst/>
                          <a:latin typeface="Consolas" panose="020B0609020204030204" pitchFamily="49" charset="0"/>
                        </a:rPr>
                        <a:t>0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;</a:t>
                      </a:r>
                      <a:endParaRPr lang="en-US" sz="1800" dirty="0">
                        <a:effectLst/>
                        <a:latin typeface="Consolas" panose="020B0609020204030204" pitchFamily="49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    </a:t>
                      </a:r>
                      <a:r>
                        <a:rPr lang="en-US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Consolas" panose="020B0609020204030204" pitchFamily="49" charset="0"/>
                        </a:rPr>
                        <a:t>void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  **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skb_val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= </a:t>
                      </a:r>
                      <a:r>
                        <a:rPr lang="en-US" sz="1800" b="0" i="0" u="none" strike="noStrike" dirty="0" err="1">
                          <a:solidFill>
                            <a:srgbClr val="795E26"/>
                          </a:solidFill>
                          <a:effectLst/>
                          <a:latin typeface="Consolas" panose="020B0609020204030204" pitchFamily="49" charset="0"/>
                        </a:rPr>
                        <a:t>map_lookup_elem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(&amp;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skb_map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, &amp;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skb_key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);</a:t>
                      </a:r>
                      <a:endParaRPr lang="en-US" sz="1800" dirty="0">
                        <a:effectLst/>
                        <a:latin typeface="Consolas" panose="020B0609020204030204" pitchFamily="49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    </a:t>
                      </a:r>
                      <a:r>
                        <a:rPr lang="en-US" sz="1800" b="0" i="0" u="none" strike="noStrike" dirty="0">
                          <a:solidFill>
                            <a:srgbClr val="AF00DB"/>
                          </a:solidFill>
                          <a:effectLst/>
                          <a:latin typeface="Consolas" panose="020B0609020204030204" pitchFamily="49" charset="0"/>
                        </a:rPr>
                        <a:t>if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(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skb_val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  == </a:t>
                      </a:r>
                      <a:r>
                        <a:rPr lang="en-US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Consolas" panose="020B0609020204030204" pitchFamily="49" charset="0"/>
                        </a:rPr>
                        <a:t>NULL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) </a:t>
                      </a:r>
                      <a:r>
                        <a:rPr lang="en-US" sz="1800" b="0" i="0" u="none" strike="noStrike" dirty="0">
                          <a:solidFill>
                            <a:srgbClr val="AF00DB"/>
                          </a:solidFill>
                          <a:effectLst/>
                          <a:latin typeface="Consolas" panose="020B0609020204030204" pitchFamily="49" charset="0"/>
                        </a:rPr>
                        <a:t>return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TC_ACT_OK;</a:t>
                      </a:r>
                      <a:endParaRPr lang="en-US" sz="1800" dirty="0">
                        <a:effectLst/>
                        <a:latin typeface="Consolas" panose="020B0609020204030204" pitchFamily="49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    </a:t>
                      </a:r>
                      <a:r>
                        <a:rPr lang="en-US" sz="1800" b="0" i="0" u="none" strike="noStrike" dirty="0">
                          <a:solidFill>
                            <a:srgbClr val="AF00DB"/>
                          </a:solidFill>
                          <a:effectLst/>
                          <a:latin typeface="Consolas" panose="020B0609020204030204" pitchFamily="49" charset="0"/>
                        </a:rPr>
                        <a:t>if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(*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skb_val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!= </a:t>
                      </a:r>
                      <a:r>
                        <a:rPr lang="en-US" sz="1800" b="0" i="0" u="none" strike="noStrike" dirty="0">
                          <a:solidFill>
                            <a:srgbClr val="098658"/>
                          </a:solidFill>
                          <a:effectLst/>
                          <a:latin typeface="Consolas" panose="020B0609020204030204" pitchFamily="49" charset="0"/>
                        </a:rPr>
                        <a:t>0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)    </a:t>
                      </a:r>
                      <a:r>
                        <a:rPr lang="en-US" sz="1800" b="0" i="0" u="none" strike="noStrike" dirty="0">
                          <a:solidFill>
                            <a:srgbClr val="AF00DB"/>
                          </a:solidFill>
                          <a:effectLst/>
                          <a:latin typeface="Consolas" panose="020B0609020204030204" pitchFamily="49" charset="0"/>
                        </a:rPr>
                        <a:t>return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TC_ACT_OK;</a:t>
                      </a:r>
                      <a:endParaRPr lang="en-US" sz="1800" dirty="0">
                        <a:effectLst/>
                        <a:latin typeface="Consolas" panose="020B0609020204030204" pitchFamily="49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i="0" u="none" strike="noStrike" dirty="0">
                        <a:solidFill>
                          <a:srgbClr val="008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    </a:t>
                      </a:r>
                      <a:r>
                        <a:rPr lang="en-US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Consolas" panose="020B0609020204030204" pitchFamily="49" charset="0"/>
                        </a:rPr>
                        <a:t>void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*data         = (</a:t>
                      </a:r>
                      <a:r>
                        <a:rPr lang="en-US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Consolas" panose="020B0609020204030204" pitchFamily="49" charset="0"/>
                        </a:rPr>
                        <a:t>void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*)(</a:t>
                      </a:r>
                      <a:r>
                        <a:rPr lang="en-US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Consolas" panose="020B0609020204030204" pitchFamily="49" charset="0"/>
                        </a:rPr>
                        <a:t>long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)</a:t>
                      </a:r>
                      <a:r>
                        <a:rPr lang="en-US" sz="1800" b="0" i="0" u="none" strike="noStrike" dirty="0" err="1">
                          <a:solidFill>
                            <a:srgbClr val="001080"/>
                          </a:solidFill>
                          <a:effectLst/>
                          <a:latin typeface="Consolas" panose="020B0609020204030204" pitchFamily="49" charset="0"/>
                        </a:rPr>
                        <a:t>skb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-&gt;</a:t>
                      </a:r>
                      <a:r>
                        <a:rPr lang="en-US" sz="1800" b="0" i="0" u="none" strike="noStrike" dirty="0">
                          <a:solidFill>
                            <a:srgbClr val="001080"/>
                          </a:solidFill>
                          <a:effectLst/>
                          <a:latin typeface="Consolas" panose="020B0609020204030204" pitchFamily="49" charset="0"/>
                        </a:rPr>
                        <a:t>data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;</a:t>
                      </a:r>
                      <a:endParaRPr lang="en-US" sz="1800" dirty="0">
                        <a:effectLst/>
                        <a:latin typeface="Consolas" panose="020B0609020204030204" pitchFamily="49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    </a:t>
                      </a:r>
                      <a:r>
                        <a:rPr lang="en-US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Consolas" panose="020B0609020204030204" pitchFamily="49" charset="0"/>
                        </a:rPr>
                        <a:t>void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*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data_end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    = (</a:t>
                      </a:r>
                      <a:r>
                        <a:rPr lang="en-US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Consolas" panose="020B0609020204030204" pitchFamily="49" charset="0"/>
                        </a:rPr>
                        <a:t>void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*)(</a:t>
                      </a:r>
                      <a:r>
                        <a:rPr lang="en-US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Consolas" panose="020B0609020204030204" pitchFamily="49" charset="0"/>
                        </a:rPr>
                        <a:t>long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)</a:t>
                      </a:r>
                      <a:r>
                        <a:rPr lang="en-US" sz="1800" b="0" i="0" u="none" strike="noStrike" dirty="0" err="1">
                          <a:solidFill>
                            <a:srgbClr val="001080"/>
                          </a:solidFill>
                          <a:effectLst/>
                          <a:latin typeface="Consolas" panose="020B0609020204030204" pitchFamily="49" charset="0"/>
                        </a:rPr>
                        <a:t>skb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-&gt;</a:t>
                      </a:r>
                      <a:r>
                        <a:rPr lang="en-US" sz="1800" b="0" i="0" u="none" strike="noStrike" dirty="0" err="1">
                          <a:solidFill>
                            <a:srgbClr val="001080"/>
                          </a:solidFill>
                          <a:effectLst/>
                          <a:latin typeface="Consolas" panose="020B0609020204030204" pitchFamily="49" charset="0"/>
                        </a:rPr>
                        <a:t>data_end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;</a:t>
                      </a:r>
                      <a:endParaRPr lang="en-US" sz="1800" dirty="0">
                        <a:effectLst/>
                        <a:latin typeface="Consolas" panose="020B0609020204030204" pitchFamily="49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    </a:t>
                      </a:r>
                      <a:r>
                        <a:rPr lang="en-US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Consolas" panose="020B0609020204030204" pitchFamily="49" charset="0"/>
                        </a:rPr>
                        <a:t>struct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ethhdr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*eth = data;</a:t>
                      </a:r>
                      <a:endParaRPr lang="en-US" sz="1800" dirty="0">
                        <a:effectLst/>
                        <a:latin typeface="Consolas" panose="020B0609020204030204" pitchFamily="49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    </a:t>
                      </a:r>
                      <a:r>
                        <a:rPr lang="en-US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Consolas" panose="020B0609020204030204" pitchFamily="49" charset="0"/>
                        </a:rPr>
                        <a:t>struct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iphdr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  *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iph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= data + </a:t>
                      </a:r>
                      <a:r>
                        <a:rPr lang="en-US" sz="1800" b="0" i="0" u="none" strike="noStrike" dirty="0" err="1">
                          <a:solidFill>
                            <a:srgbClr val="0000FF"/>
                          </a:solidFill>
                          <a:effectLst/>
                          <a:latin typeface="Consolas" panose="020B0609020204030204" pitchFamily="49" charset="0"/>
                        </a:rPr>
                        <a:t>sizeof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(*eth);</a:t>
                      </a:r>
                      <a:endParaRPr lang="en-US" sz="1800" dirty="0">
                        <a:effectLst/>
                        <a:latin typeface="Consolas" panose="020B0609020204030204" pitchFamily="49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i="0" u="none" strike="noStrike" dirty="0">
                        <a:solidFill>
                          <a:srgbClr val="008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    </a:t>
                      </a:r>
                      <a:r>
                        <a:rPr lang="en-US" sz="1800" b="0" i="0" u="none" strike="noStrike" dirty="0">
                          <a:solidFill>
                            <a:srgbClr val="AF00DB"/>
                          </a:solidFill>
                          <a:effectLst/>
                          <a:latin typeface="Consolas" panose="020B0609020204030204" pitchFamily="49" charset="0"/>
                        </a:rPr>
                        <a:t>if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(data + </a:t>
                      </a:r>
                      <a:r>
                        <a:rPr lang="en-US" sz="1800" b="0" i="0" u="none" strike="noStrike" dirty="0" err="1">
                          <a:solidFill>
                            <a:srgbClr val="0000FF"/>
                          </a:solidFill>
                          <a:effectLst/>
                          <a:latin typeface="Consolas" panose="020B0609020204030204" pitchFamily="49" charset="0"/>
                        </a:rPr>
                        <a:t>sizeof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(*eth) + </a:t>
                      </a:r>
                      <a:r>
                        <a:rPr lang="en-US" sz="1800" b="0" i="0" u="none" strike="noStrike" dirty="0" err="1">
                          <a:solidFill>
                            <a:srgbClr val="0000FF"/>
                          </a:solidFill>
                          <a:effectLst/>
                          <a:latin typeface="Consolas" panose="020B0609020204030204" pitchFamily="49" charset="0"/>
                        </a:rPr>
                        <a:t>sizeof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(*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iph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) &gt;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data_end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) </a:t>
                      </a:r>
                      <a:r>
                        <a:rPr lang="en-US" sz="1800" b="0" i="0" u="none" strike="noStrike" dirty="0">
                          <a:solidFill>
                            <a:srgbClr val="AF00DB"/>
                          </a:solidFill>
                          <a:effectLst/>
                          <a:latin typeface="Consolas" panose="020B0609020204030204" pitchFamily="49" charset="0"/>
                        </a:rPr>
                        <a:t>return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TC_ACT_OK;</a:t>
                      </a:r>
                      <a:endParaRPr lang="en-US" sz="1800" dirty="0">
                        <a:effectLst/>
                        <a:latin typeface="Consolas" panose="020B0609020204030204" pitchFamily="49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i="0" u="none" strike="noStrike" dirty="0">
                        <a:solidFill>
                          <a:srgbClr val="008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    </a:t>
                      </a:r>
                      <a:r>
                        <a:rPr lang="en-US" sz="1800" b="0" i="0" u="none" strike="noStrike" dirty="0">
                          <a:solidFill>
                            <a:srgbClr val="AF00DB"/>
                          </a:solidFill>
                          <a:effectLst/>
                          <a:latin typeface="Consolas" panose="020B0609020204030204" pitchFamily="49" charset="0"/>
                        </a:rPr>
                        <a:t>if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(</a:t>
                      </a:r>
                      <a:r>
                        <a:rPr lang="en-US" sz="1800" b="0" i="0" u="none" strike="noStrike" dirty="0">
                          <a:solidFill>
                            <a:srgbClr val="001080"/>
                          </a:solidFill>
                          <a:effectLst/>
                          <a:latin typeface="Consolas" panose="020B0609020204030204" pitchFamily="49" charset="0"/>
                        </a:rPr>
                        <a:t>eth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-&gt;</a:t>
                      </a:r>
                      <a:r>
                        <a:rPr lang="en-US" sz="1800" b="0" i="0" u="none" strike="noStrike" dirty="0" err="1">
                          <a:solidFill>
                            <a:srgbClr val="001080"/>
                          </a:solidFill>
                          <a:effectLst/>
                          <a:latin typeface="Consolas" panose="020B0609020204030204" pitchFamily="49" charset="0"/>
                        </a:rPr>
                        <a:t>h_proto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  != </a:t>
                      </a:r>
                      <a:r>
                        <a:rPr lang="en-US" sz="1800" b="0" i="0" u="none" strike="noStrike" dirty="0" err="1">
                          <a:solidFill>
                            <a:srgbClr val="795E26"/>
                          </a:solidFill>
                          <a:effectLst/>
                          <a:latin typeface="Consolas" panose="020B0609020204030204" pitchFamily="49" charset="0"/>
                        </a:rPr>
                        <a:t>htons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(ETH_P_IP)) </a:t>
                      </a:r>
                      <a:r>
                        <a:rPr lang="en-US" sz="1800" b="0" i="0" u="none" strike="noStrike" dirty="0">
                          <a:solidFill>
                            <a:srgbClr val="AF00DB"/>
                          </a:solidFill>
                          <a:effectLst/>
                          <a:latin typeface="Consolas" panose="020B0609020204030204" pitchFamily="49" charset="0"/>
                        </a:rPr>
                        <a:t>return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TC_ACT_OK;</a:t>
                      </a:r>
                      <a:endParaRPr lang="en-US" sz="1800" dirty="0">
                        <a:effectLst/>
                        <a:latin typeface="Consolas" panose="020B0609020204030204" pitchFamily="49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    </a:t>
                      </a:r>
                      <a:r>
                        <a:rPr lang="en-US" sz="1800" b="0" i="0" u="none" strike="noStrike" dirty="0">
                          <a:solidFill>
                            <a:srgbClr val="AF00DB"/>
                          </a:solidFill>
                          <a:effectLst/>
                          <a:latin typeface="Consolas" panose="020B0609020204030204" pitchFamily="49" charset="0"/>
                        </a:rPr>
                        <a:t>if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(</a:t>
                      </a:r>
                      <a:r>
                        <a:rPr lang="en-US" sz="1800" b="0" i="0" u="none" strike="noStrike" dirty="0" err="1">
                          <a:solidFill>
                            <a:srgbClr val="001080"/>
                          </a:solidFill>
                          <a:effectLst/>
                          <a:latin typeface="Consolas" panose="020B0609020204030204" pitchFamily="49" charset="0"/>
                        </a:rPr>
                        <a:t>iph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-&gt;</a:t>
                      </a:r>
                      <a:r>
                        <a:rPr lang="en-US" sz="1800" b="0" i="0" u="none" strike="noStrike" dirty="0">
                          <a:solidFill>
                            <a:srgbClr val="001080"/>
                          </a:solidFill>
                          <a:effectLst/>
                          <a:latin typeface="Consolas" panose="020B0609020204030204" pitchFamily="49" charset="0"/>
                        </a:rPr>
                        <a:t>protocol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!= IPPROTO_ICMP)    </a:t>
                      </a:r>
                      <a:r>
                        <a:rPr lang="en-US" sz="1800" b="0" i="0" u="none" strike="noStrike" dirty="0">
                          <a:solidFill>
                            <a:srgbClr val="AF00DB"/>
                          </a:solidFill>
                          <a:effectLst/>
                          <a:latin typeface="Consolas" panose="020B0609020204030204" pitchFamily="49" charset="0"/>
                        </a:rPr>
                        <a:t>return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TC_ACT_OK;</a:t>
                      </a:r>
                      <a:endParaRPr lang="en-US" sz="1800" dirty="0">
                        <a:effectLst/>
                        <a:latin typeface="Consolas" panose="020B0609020204030204" pitchFamily="49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    </a:t>
                      </a:r>
                      <a:r>
                        <a:rPr lang="en-US" sz="1800" b="0" i="0" u="none" strike="noStrike" dirty="0">
                          <a:solidFill>
                            <a:srgbClr val="AF00DB"/>
                          </a:solidFill>
                          <a:effectLst/>
                          <a:latin typeface="Consolas" panose="020B0609020204030204" pitchFamily="49" charset="0"/>
                        </a:rPr>
                        <a:t>if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(</a:t>
                      </a:r>
                      <a:r>
                        <a:rPr lang="en-US" sz="1800" b="0" i="0" u="none" strike="noStrike" dirty="0" err="1">
                          <a:solidFill>
                            <a:srgbClr val="001080"/>
                          </a:solidFill>
                          <a:effectLst/>
                          <a:latin typeface="Consolas" panose="020B0609020204030204" pitchFamily="49" charset="0"/>
                        </a:rPr>
                        <a:t>iph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-&gt;</a:t>
                      </a:r>
                      <a:r>
                        <a:rPr lang="en-US" sz="1800" b="0" i="0" u="none" strike="noStrike" dirty="0" err="1">
                          <a:solidFill>
                            <a:srgbClr val="001080"/>
                          </a:solidFill>
                          <a:effectLst/>
                          <a:latin typeface="Consolas" panose="020B0609020204030204" pitchFamily="49" charset="0"/>
                        </a:rPr>
                        <a:t>saddr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    != </a:t>
                      </a:r>
                      <a:r>
                        <a:rPr lang="en-US" sz="1800" b="0" i="0" u="none" strike="noStrike" dirty="0" err="1">
                          <a:solidFill>
                            <a:srgbClr val="795E26"/>
                          </a:solidFill>
                          <a:effectLst/>
                          <a:latin typeface="Consolas" panose="020B0609020204030204" pitchFamily="49" charset="0"/>
                        </a:rPr>
                        <a:t>htonl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(IP_SRC))   </a:t>
                      </a:r>
                      <a:r>
                        <a:rPr lang="en-US" sz="1800" b="0" i="0" u="none" strike="noStrike" dirty="0">
                          <a:solidFill>
                            <a:srgbClr val="AF00DB"/>
                          </a:solidFill>
                          <a:effectLst/>
                          <a:latin typeface="Consolas" panose="020B0609020204030204" pitchFamily="49" charset="0"/>
                        </a:rPr>
                        <a:t>return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TC_ACT_OK;</a:t>
                      </a:r>
                      <a:endParaRPr lang="en-US" sz="1800" dirty="0">
                        <a:effectLst/>
                        <a:latin typeface="Consolas" panose="020B0609020204030204" pitchFamily="49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i="0" u="none" strike="noStrike" dirty="0">
                        <a:solidFill>
                          <a:srgbClr val="008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    *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skb_val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= (</a:t>
                      </a:r>
                      <a:r>
                        <a:rPr lang="en-US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Consolas" panose="020B0609020204030204" pitchFamily="49" charset="0"/>
                        </a:rPr>
                        <a:t>void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*)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skb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;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AF00DB"/>
                          </a:solidFill>
                          <a:effectLst/>
                          <a:latin typeface="Consolas" panose="020B0609020204030204" pitchFamily="49" charset="0"/>
                        </a:rPr>
                        <a:t>    return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TC_ACT_OK;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}</a:t>
                      </a:r>
                      <a:endParaRPr lang="en-US" sz="1800" dirty="0"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441484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61CB42-4596-42C9-B1FE-A905D98A1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9FF9-BE82-4AC7-9D8D-2347CCE849EC}" type="slidenum">
              <a:rPr lang="en-US" smtClean="0"/>
              <a:pPr/>
              <a:t>15</a:t>
            </a:fld>
            <a:r>
              <a:rPr lang="en-US"/>
              <a:t>/13</a:t>
            </a:r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6C1C3CC2-CF84-4733-922B-DED0EFA9C5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256563" y="-112677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5103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718121-81F3-4570-B3D4-FEF154B07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9FF9-BE82-4AC7-9D8D-2347CCE849EC}" type="slidenum">
              <a:rPr lang="en-US" smtClean="0"/>
              <a:pPr/>
              <a:t>16</a:t>
            </a:fld>
            <a:r>
              <a:rPr lang="en-US"/>
              <a:t>/13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01AF9D6-5C75-4EC5-878D-FA474B5950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54443"/>
              </p:ext>
            </p:extLst>
          </p:nvPr>
        </p:nvGraphicFramePr>
        <p:xfrm>
          <a:off x="1126776" y="485140"/>
          <a:ext cx="10070199" cy="5887720"/>
        </p:xfrm>
        <a:graphic>
          <a:graphicData uri="http://schemas.openxmlformats.org/drawingml/2006/table">
            <a:tbl>
              <a:tblPr/>
              <a:tblGrid>
                <a:gridCol w="10070199">
                  <a:extLst>
                    <a:ext uri="{9D8B030D-6E8A-4147-A177-3AD203B41FA5}">
                      <a16:colId xmlns:a16="http://schemas.microsoft.com/office/drawing/2014/main" val="1333696597"/>
                    </a:ext>
                  </a:extLst>
                </a:gridCol>
              </a:tblGrid>
              <a:tr h="534480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795E26"/>
                          </a:solidFill>
                          <a:effectLst/>
                          <a:latin typeface="Consolas" panose="020B0609020204030204" pitchFamily="49" charset="0"/>
                        </a:rPr>
                        <a:t>__section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(KP_SEC)</a:t>
                      </a:r>
                      <a:endParaRPr lang="en-US" sz="1800" dirty="0">
                        <a:effectLst/>
                        <a:latin typeface="Consolas" panose="020B0609020204030204" pitchFamily="49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Consolas" panose="020B0609020204030204" pitchFamily="49" charset="0"/>
                        </a:rPr>
                        <a:t>int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795E26"/>
                          </a:solidFill>
                          <a:effectLst/>
                          <a:latin typeface="Consolas" panose="020B0609020204030204" pitchFamily="49" charset="0"/>
                        </a:rPr>
                        <a:t>skb_check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en-US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Consolas" panose="020B0609020204030204" pitchFamily="49" charset="0"/>
                        </a:rPr>
                        <a:t>struct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pt_regs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*</a:t>
                      </a:r>
                      <a:r>
                        <a:rPr lang="en-US" sz="1800" b="0" i="0" u="none" strike="noStrike" dirty="0" err="1">
                          <a:solidFill>
                            <a:srgbClr val="001080"/>
                          </a:solidFill>
                          <a:effectLst/>
                          <a:latin typeface="Consolas" panose="020B0609020204030204" pitchFamily="49" charset="0"/>
                        </a:rPr>
                        <a:t>ctx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) {</a:t>
                      </a:r>
                      <a:endParaRPr lang="en-US" sz="1800" dirty="0">
                        <a:effectLst/>
                        <a:latin typeface="Consolas" panose="020B0609020204030204" pitchFamily="49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    </a:t>
                      </a:r>
                      <a:r>
                        <a:rPr lang="en-US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Consolas" panose="020B0609020204030204" pitchFamily="49" charset="0"/>
                        </a:rPr>
                        <a:t>uint32_t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skb_key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= </a:t>
                      </a:r>
                      <a:r>
                        <a:rPr lang="en-US" sz="1800" b="0" i="0" u="none" strike="noStrike" dirty="0">
                          <a:solidFill>
                            <a:srgbClr val="098658"/>
                          </a:solidFill>
                          <a:effectLst/>
                          <a:latin typeface="Consolas" panose="020B0609020204030204" pitchFamily="49" charset="0"/>
                        </a:rPr>
                        <a:t>0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;</a:t>
                      </a:r>
                      <a:endParaRPr lang="en-US" sz="1800" dirty="0">
                        <a:effectLst/>
                        <a:latin typeface="Consolas" panose="020B0609020204030204" pitchFamily="49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    </a:t>
                      </a:r>
                      <a:r>
                        <a:rPr lang="en-US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Consolas" panose="020B0609020204030204" pitchFamily="49" charset="0"/>
                        </a:rPr>
                        <a:t>void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  **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skb_val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= </a:t>
                      </a:r>
                      <a:r>
                        <a:rPr lang="en-US" sz="1800" b="0" i="0" u="none" strike="noStrike" dirty="0" err="1">
                          <a:solidFill>
                            <a:srgbClr val="795E26"/>
                          </a:solidFill>
                          <a:effectLst/>
                          <a:latin typeface="Consolas" panose="020B0609020204030204" pitchFamily="49" charset="0"/>
                        </a:rPr>
                        <a:t>map_lookup_elem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(&amp;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skb_map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, &amp;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skb_key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);</a:t>
                      </a:r>
                      <a:endParaRPr lang="en-US" sz="1800" dirty="0">
                        <a:effectLst/>
                        <a:latin typeface="Consolas" panose="020B0609020204030204" pitchFamily="49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    </a:t>
                      </a:r>
                      <a:r>
                        <a:rPr lang="en-US" sz="1800" b="0" i="0" u="none" strike="noStrike" dirty="0">
                          <a:solidFill>
                            <a:srgbClr val="AF00DB"/>
                          </a:solidFill>
                          <a:effectLst/>
                          <a:latin typeface="Consolas" panose="020B0609020204030204" pitchFamily="49" charset="0"/>
                        </a:rPr>
                        <a:t>if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(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skb_val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== </a:t>
                      </a:r>
                      <a:r>
                        <a:rPr lang="en-US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Consolas" panose="020B0609020204030204" pitchFamily="49" charset="0"/>
                        </a:rPr>
                        <a:t>NULL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) </a:t>
                      </a:r>
                      <a:r>
                        <a:rPr lang="en-US" sz="1800" b="0" i="0" u="none" strike="noStrike" dirty="0">
                          <a:solidFill>
                            <a:srgbClr val="AF00DB"/>
                          </a:solidFill>
                          <a:effectLst/>
                          <a:latin typeface="Consolas" panose="020B0609020204030204" pitchFamily="49" charset="0"/>
                        </a:rPr>
                        <a:t>return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98658"/>
                          </a:solidFill>
                          <a:effectLst/>
                          <a:latin typeface="Consolas" panose="020B0609020204030204" pitchFamily="49" charset="0"/>
                        </a:rPr>
                        <a:t>0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;</a:t>
                      </a:r>
                      <a:endParaRPr lang="en-US" sz="1800" dirty="0">
                        <a:effectLst/>
                        <a:latin typeface="Consolas" panose="020B0609020204030204" pitchFamily="49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    </a:t>
                      </a:r>
                      <a:r>
                        <a:rPr lang="en-US" sz="1800" b="0" i="0" u="none" strike="noStrike" dirty="0">
                          <a:solidFill>
                            <a:srgbClr val="AF00DB"/>
                          </a:solidFill>
                          <a:effectLst/>
                          <a:latin typeface="Consolas" panose="020B0609020204030204" pitchFamily="49" charset="0"/>
                        </a:rPr>
                        <a:t>if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(*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skb_val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== </a:t>
                      </a:r>
                      <a:r>
                        <a:rPr lang="en-US" sz="1800" b="0" i="0" u="none" strike="noStrike" dirty="0">
                          <a:solidFill>
                            <a:srgbClr val="098658"/>
                          </a:solidFill>
                          <a:effectLst/>
                          <a:latin typeface="Consolas" panose="020B0609020204030204" pitchFamily="49" charset="0"/>
                        </a:rPr>
                        <a:t>0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|| *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skb_val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== SKB_FIN) </a:t>
                      </a:r>
                      <a:r>
                        <a:rPr lang="en-US" sz="1800" b="0" i="0" u="none" strike="noStrike" dirty="0">
                          <a:solidFill>
                            <a:srgbClr val="AF00DB"/>
                          </a:solidFill>
                          <a:effectLst/>
                          <a:latin typeface="Consolas" panose="020B0609020204030204" pitchFamily="49" charset="0"/>
                        </a:rPr>
                        <a:t>return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98658"/>
                          </a:solidFill>
                          <a:effectLst/>
                          <a:latin typeface="Consolas" panose="020B0609020204030204" pitchFamily="49" charset="0"/>
                        </a:rPr>
                        <a:t>0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;</a:t>
                      </a:r>
                      <a:endParaRPr lang="en-US" sz="1800" dirty="0">
                        <a:effectLst/>
                        <a:latin typeface="Consolas" panose="020B0609020204030204" pitchFamily="49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i="0" u="none" strike="noStrike" dirty="0">
                        <a:solidFill>
                          <a:srgbClr val="008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    </a:t>
                      </a:r>
                      <a:r>
                        <a:rPr lang="en-US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Consolas" panose="020B0609020204030204" pitchFamily="49" charset="0"/>
                        </a:rPr>
                        <a:t>void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*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skb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= (</a:t>
                      </a:r>
                      <a:r>
                        <a:rPr lang="en-US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Consolas" panose="020B0609020204030204" pitchFamily="49" charset="0"/>
                        </a:rPr>
                        <a:t>void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*) </a:t>
                      </a:r>
                      <a:r>
                        <a:rPr lang="en-US" sz="1800" b="0" i="0" u="none" strike="noStrike" dirty="0">
                          <a:solidFill>
                            <a:srgbClr val="795E26"/>
                          </a:solidFill>
                          <a:effectLst/>
                          <a:latin typeface="Consolas" panose="020B0609020204030204" pitchFamily="49" charset="0"/>
                        </a:rPr>
                        <a:t>PT_REGS_PARM1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ctx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);</a:t>
                      </a:r>
                      <a:endParaRPr lang="en-US" sz="1800" dirty="0">
                        <a:effectLst/>
                        <a:latin typeface="Consolas" panose="020B0609020204030204" pitchFamily="49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    </a:t>
                      </a:r>
                      <a:r>
                        <a:rPr lang="en-US" sz="1800" b="0" i="0" u="none" strike="noStrike" dirty="0">
                          <a:solidFill>
                            <a:srgbClr val="AF00DB"/>
                          </a:solidFill>
                          <a:effectLst/>
                          <a:latin typeface="Consolas" panose="020B0609020204030204" pitchFamily="49" charset="0"/>
                        </a:rPr>
                        <a:t>if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(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skb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!= *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skb_val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) </a:t>
                      </a:r>
                      <a:r>
                        <a:rPr lang="en-US" sz="1800" b="0" i="0" u="none" strike="noStrike" dirty="0">
                          <a:solidFill>
                            <a:srgbClr val="AF00DB"/>
                          </a:solidFill>
                          <a:effectLst/>
                          <a:latin typeface="Consolas" panose="020B0609020204030204" pitchFamily="49" charset="0"/>
                        </a:rPr>
                        <a:t>return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98658"/>
                          </a:solidFill>
                          <a:effectLst/>
                          <a:latin typeface="Consolas" panose="020B0609020204030204" pitchFamily="49" charset="0"/>
                        </a:rPr>
                        <a:t>0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;</a:t>
                      </a:r>
                      <a:endParaRPr lang="en-US" sz="1800" dirty="0">
                        <a:effectLst/>
                        <a:latin typeface="Consolas" panose="020B0609020204030204" pitchFamily="49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i="0" u="none" strike="noStrike" dirty="0">
                        <a:solidFill>
                          <a:srgbClr val="008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    </a:t>
                      </a:r>
                      <a:r>
                        <a:rPr lang="en-US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Consolas" panose="020B0609020204030204" pitchFamily="49" charset="0"/>
                        </a:rPr>
                        <a:t>uint32_t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path_key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  = KP_NUM;</a:t>
                      </a:r>
                      <a:endParaRPr lang="en-US" sz="1800" dirty="0">
                        <a:effectLst/>
                        <a:latin typeface="Consolas" panose="020B0609020204030204" pitchFamily="49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    </a:t>
                      </a:r>
                      <a:r>
                        <a:rPr lang="en-US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Consolas" panose="020B0609020204030204" pitchFamily="49" charset="0"/>
                        </a:rPr>
                        <a:t>uint64_t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path_value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= </a:t>
                      </a:r>
                      <a:r>
                        <a:rPr lang="en-US" sz="1800" b="0" i="0" u="none" strike="noStrike" dirty="0" err="1">
                          <a:solidFill>
                            <a:srgbClr val="795E26"/>
                          </a:solidFill>
                          <a:effectLst/>
                          <a:latin typeface="Consolas" panose="020B0609020204030204" pitchFamily="49" charset="0"/>
                        </a:rPr>
                        <a:t>ktime_get_ns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();</a:t>
                      </a:r>
                      <a:endParaRPr lang="en-US" sz="1800" dirty="0">
                        <a:effectLst/>
                        <a:latin typeface="Consolas" panose="020B0609020204030204" pitchFamily="49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    err = </a:t>
                      </a:r>
                      <a:r>
                        <a:rPr lang="en-US" sz="1800" b="0" i="0" u="none" strike="noStrike" dirty="0" err="1">
                          <a:solidFill>
                            <a:srgbClr val="795E26"/>
                          </a:solidFill>
                          <a:effectLst/>
                          <a:latin typeface="Consolas" panose="020B0609020204030204" pitchFamily="49" charset="0"/>
                        </a:rPr>
                        <a:t>map_update_elem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(&amp;path_map, &amp;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path_key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, &amp;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path_value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, BPF_ANY);</a:t>
                      </a:r>
                      <a:endParaRPr lang="en-US" sz="1800" dirty="0">
                        <a:effectLst/>
                        <a:latin typeface="Consolas" panose="020B0609020204030204" pitchFamily="49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    </a:t>
                      </a:r>
                      <a:r>
                        <a:rPr lang="en-US" sz="1800" b="0" i="0" u="none" strike="noStrike" dirty="0">
                          <a:solidFill>
                            <a:srgbClr val="AF00DB"/>
                          </a:solidFill>
                          <a:effectLst/>
                          <a:latin typeface="Consolas" panose="020B0609020204030204" pitchFamily="49" charset="0"/>
                        </a:rPr>
                        <a:t>if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(err &lt; </a:t>
                      </a:r>
                      <a:r>
                        <a:rPr lang="en-US" sz="1800" b="0" i="0" u="none" strike="noStrike" dirty="0">
                          <a:solidFill>
                            <a:srgbClr val="098658"/>
                          </a:solidFill>
                          <a:effectLst/>
                          <a:latin typeface="Consolas" panose="020B0609020204030204" pitchFamily="49" charset="0"/>
                        </a:rPr>
                        <a:t>0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) </a:t>
                      </a:r>
                      <a:r>
                        <a:rPr lang="en-US" sz="1800" b="0" i="0" u="none" strike="noStrike" dirty="0">
                          <a:solidFill>
                            <a:srgbClr val="AF00DB"/>
                          </a:solidFill>
                          <a:effectLst/>
                          <a:latin typeface="Consolas" panose="020B0609020204030204" pitchFamily="49" charset="0"/>
                        </a:rPr>
                        <a:t>return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98658"/>
                          </a:solidFill>
                          <a:effectLst/>
                          <a:latin typeface="Consolas" panose="020B0609020204030204" pitchFamily="49" charset="0"/>
                        </a:rPr>
                        <a:t>0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;</a:t>
                      </a:r>
                      <a:endParaRPr lang="en-US" sz="1800" dirty="0">
                        <a:effectLst/>
                        <a:latin typeface="Consolas" panose="020B0609020204030204" pitchFamily="49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i="0" u="none" strike="noStrike" dirty="0">
                        <a:solidFill>
                          <a:srgbClr val="008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>
                          <a:solidFill>
                            <a:srgbClr val="AF00DB"/>
                          </a:solidFill>
                          <a:effectLst/>
                          <a:latin typeface="Consolas" panose="020B0609020204030204" pitchFamily="49" charset="0"/>
                        </a:rPr>
                        <a:t>#</a:t>
                      </a:r>
                      <a:r>
                        <a:rPr lang="en-US" sz="1800" b="0" i="0" u="none" strike="noStrike" dirty="0">
                          <a:solidFill>
                            <a:srgbClr val="AF00DB"/>
                          </a:solidFill>
                          <a:effectLst/>
                          <a:latin typeface="Consolas" panose="020B0609020204030204" pitchFamily="49" charset="0"/>
                        </a:rPr>
                        <a:t>if</a:t>
                      </a:r>
                      <a:r>
                        <a:rPr lang="en-US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Consolas" panose="020B0609020204030204" pitchFamily="49" charset="0"/>
                        </a:rPr>
                        <a:t> KP_FIN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==</a:t>
                      </a:r>
                      <a:r>
                        <a:rPr lang="en-US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98658"/>
                          </a:solidFill>
                          <a:effectLst/>
                          <a:latin typeface="Consolas" panose="020B0609020204030204" pitchFamily="49" charset="0"/>
                        </a:rPr>
                        <a:t>1</a:t>
                      </a:r>
                      <a:endParaRPr lang="en-US" sz="1800" dirty="0">
                        <a:effectLst/>
                        <a:latin typeface="Consolas" panose="020B0609020204030204" pitchFamily="49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    *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skb_val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= SKB_FIN;   </a:t>
                      </a:r>
                      <a:endParaRPr lang="en-US" sz="1800" dirty="0">
                        <a:effectLst/>
                        <a:latin typeface="Consolas" panose="020B0609020204030204" pitchFamily="49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AF00DB"/>
                          </a:solidFill>
                          <a:effectLst/>
                          <a:latin typeface="Consolas" panose="020B0609020204030204" pitchFamily="49" charset="0"/>
                        </a:rPr>
                        <a:t>#endif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AF00DB"/>
                          </a:solidFill>
                          <a:effectLst/>
                          <a:latin typeface="Consolas" panose="020B0609020204030204" pitchFamily="49" charset="0"/>
                        </a:rPr>
                        <a:t>    return </a:t>
                      </a:r>
                      <a:r>
                        <a:rPr lang="en-US" sz="1800" b="0" i="0" u="none" strike="noStrike" dirty="0">
                          <a:solidFill>
                            <a:srgbClr val="098658"/>
                          </a:solidFill>
                          <a:effectLst/>
                          <a:latin typeface="Consolas" panose="020B0609020204030204" pitchFamily="49" charset="0"/>
                        </a:rPr>
                        <a:t>0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;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}</a:t>
                      </a:r>
                      <a:endParaRPr lang="en-US" sz="1800" b="0" i="0" u="none" strike="noStrike" dirty="0">
                        <a:solidFill>
                          <a:srgbClr val="AF00DB"/>
                        </a:solidFill>
                        <a:effectLst/>
                        <a:latin typeface="Consolas" panose="020B0609020204030204" pitchFamily="49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09328840"/>
                  </a:ext>
                </a:extLst>
              </a:tr>
            </a:tbl>
          </a:graphicData>
        </a:graphic>
      </p:graphicFrame>
      <p:sp>
        <p:nvSpPr>
          <p:cNvPr id="8" name="Rectangle 2">
            <a:extLst>
              <a:ext uri="{FF2B5EF4-FFF2-40B4-BE49-F238E27FC236}">
                <a16:creationId xmlns:a16="http://schemas.microsoft.com/office/drawing/2014/main" id="{17818FB4-E873-4113-B31B-27C71C1F5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4145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916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ECD38-A95F-4F35-90F8-68AFC9BFC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64478-30D9-4D12-BE60-51395A905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Modern networking systems troubleshooting is a complex process</a:t>
            </a:r>
          </a:p>
          <a:p>
            <a:r>
              <a:rPr lang="en-US" dirty="0"/>
              <a:t>Problems arise even within individual nodes</a:t>
            </a:r>
          </a:p>
          <a:p>
            <a:r>
              <a:rPr lang="en-US" dirty="0"/>
              <a:t>Exclusion method debugging =&gt; high cost of the troubleshooting</a:t>
            </a:r>
          </a:p>
          <a:p>
            <a:r>
              <a:rPr lang="en-US" dirty="0"/>
              <a:t>Kernel code analysis as a last resort</a:t>
            </a:r>
          </a:p>
          <a:p>
            <a:pPr lvl="1"/>
            <a:r>
              <a:rPr lang="en-US" dirty="0"/>
              <a:t>How a certain traffic is processed by the network stack?</a:t>
            </a:r>
          </a:p>
          <a:p>
            <a:pPr lvl="1"/>
            <a:r>
              <a:rPr lang="en-US" dirty="0"/>
              <a:t>What part of the network stack could posses a source of the malfunction?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90DC7E-135C-4A7B-BD33-91AE1F816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9FF9-BE82-4AC7-9D8D-2347CCE849EC}" type="slidenum">
              <a:rPr lang="en-US" smtClean="0"/>
              <a:pPr/>
              <a:t>2</a:t>
            </a:fld>
            <a:r>
              <a:rPr lang="en-US"/>
              <a:t>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809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3CF93-18E3-425E-9C15-6AD20EAE0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861E1-7656-46DB-8B54-13905E991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Obtain the information about network packet path in the kernel</a:t>
            </a:r>
          </a:p>
          <a:p>
            <a:r>
              <a:rPr lang="en-US" dirty="0"/>
              <a:t>Determine, where its processing scenario derivates from intended</a:t>
            </a:r>
          </a:p>
          <a:p>
            <a:r>
              <a:rPr lang="en-US" dirty="0"/>
              <a:t>Narrow down the scope of the troubleshooting to the certain subsystem</a:t>
            </a:r>
          </a:p>
          <a:p>
            <a:r>
              <a:rPr lang="en-US" dirty="0"/>
              <a:t>Apply appropriate tools and find the problem cause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Network packet path == call order of the kernel functions that participate in the network packet processing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10F534-A393-474E-A505-E22933E4F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9FF9-BE82-4AC7-9D8D-2347CCE849EC}" type="slidenum">
              <a:rPr lang="en-US" smtClean="0"/>
              <a:pPr/>
              <a:t>3</a:t>
            </a:fld>
            <a:r>
              <a:rPr lang="en-US"/>
              <a:t>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301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15C31-227D-4B32-AA02-B9BA9809F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2FFBB-9E65-4BC6-B108-C2BFBD1B2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Develop the tool that provides information about the network packet path in the Linux kernel using eBPF technology</a:t>
            </a:r>
          </a:p>
          <a:p>
            <a:r>
              <a:rPr lang="en-US" dirty="0"/>
              <a:t>Easy to use</a:t>
            </a:r>
          </a:p>
          <a:p>
            <a:r>
              <a:rPr lang="en-US" dirty="0"/>
              <a:t>Performant</a:t>
            </a:r>
          </a:p>
          <a:p>
            <a:r>
              <a:rPr lang="en-US" dirty="0"/>
              <a:t>Thorough information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F0D58F3-3900-4C15-BE04-50F97163942E}"/>
              </a:ext>
            </a:extLst>
          </p:cNvPr>
          <p:cNvSpPr/>
          <p:nvPr/>
        </p:nvSpPr>
        <p:spPr>
          <a:xfrm>
            <a:off x="5287788" y="4737182"/>
            <a:ext cx="1616423" cy="8849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Tool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104032-AEDE-4546-814F-2330E19D477B}"/>
              </a:ext>
            </a:extLst>
          </p:cNvPr>
          <p:cNvSpPr txBox="1"/>
          <p:nvPr/>
        </p:nvSpPr>
        <p:spPr>
          <a:xfrm>
            <a:off x="1983412" y="4764135"/>
            <a:ext cx="21591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Network traffic filter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CB457F-CF59-42F0-AEA8-8C4FB6DB9310}"/>
              </a:ext>
            </a:extLst>
          </p:cNvPr>
          <p:cNvSpPr txBox="1"/>
          <p:nvPr/>
        </p:nvSpPr>
        <p:spPr>
          <a:xfrm>
            <a:off x="7766255" y="4764948"/>
            <a:ext cx="21591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Path of the packet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71ACA0C-9B7D-47FB-B355-DE7916CCAB22}"/>
              </a:ext>
            </a:extLst>
          </p:cNvPr>
          <p:cNvCxnSpPr>
            <a:cxnSpLocks/>
            <a:stCxn id="5" idx="3"/>
            <a:endCxn id="4" idx="1"/>
          </p:cNvCxnSpPr>
          <p:nvPr/>
        </p:nvCxnSpPr>
        <p:spPr>
          <a:xfrm>
            <a:off x="4142576" y="5179634"/>
            <a:ext cx="1145212" cy="0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8A49FCC-F6DE-4120-9C34-159A3CB255EA}"/>
              </a:ext>
            </a:extLst>
          </p:cNvPr>
          <p:cNvCxnSpPr>
            <a:cxnSpLocks/>
          </p:cNvCxnSpPr>
          <p:nvPr/>
        </p:nvCxnSpPr>
        <p:spPr>
          <a:xfrm>
            <a:off x="6904211" y="5179632"/>
            <a:ext cx="1145212" cy="0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D047E19-D553-4C94-B7D9-1AA036A1DC4C}"/>
              </a:ext>
            </a:extLst>
          </p:cNvPr>
          <p:cNvSpPr txBox="1"/>
          <p:nvPr/>
        </p:nvSpPr>
        <p:spPr>
          <a:xfrm>
            <a:off x="4231435" y="4800695"/>
            <a:ext cx="967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stdin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E4BD1FB-D173-40D6-90DF-BAE4478D3194}"/>
              </a:ext>
            </a:extLst>
          </p:cNvPr>
          <p:cNvSpPr txBox="1"/>
          <p:nvPr/>
        </p:nvSpPr>
        <p:spPr>
          <a:xfrm>
            <a:off x="6993070" y="4800695"/>
            <a:ext cx="967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/>
              <a:t>stdout</a:t>
            </a:r>
            <a:endParaRPr lang="en-US" sz="2000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B367D69C-6AEC-42DD-884B-D02335A21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9FF9-BE82-4AC7-9D8D-2347CCE849EC}" type="slidenum">
              <a:rPr lang="en-US" smtClean="0"/>
              <a:pPr/>
              <a:t>4</a:t>
            </a:fld>
            <a:r>
              <a:rPr lang="en-US"/>
              <a:t>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32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40DB6-5287-4B4B-BEAA-075107C6C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eBPF (extended Berkeley Packet Filter)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48A25-030C-4193-8AA5-2A736824A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Extension of the BPF technology</a:t>
            </a:r>
          </a:p>
          <a:p>
            <a:pPr lvl="1"/>
            <a:r>
              <a:rPr lang="en-US" dirty="0"/>
              <a:t>libpcap, tcpdump, </a:t>
            </a:r>
            <a:r>
              <a:rPr lang="en-US" dirty="0" err="1"/>
              <a:t>seccomp</a:t>
            </a:r>
            <a:r>
              <a:rPr lang="en-US" dirty="0"/>
              <a:t>-bpf, </a:t>
            </a:r>
            <a:r>
              <a:rPr lang="en-US" dirty="0" err="1"/>
              <a:t>xt_bpf</a:t>
            </a:r>
            <a:r>
              <a:rPr lang="en-US" dirty="0"/>
              <a:t> for iptables, </a:t>
            </a:r>
            <a:r>
              <a:rPr lang="en-US" dirty="0" err="1"/>
              <a:t>cls_act</a:t>
            </a:r>
            <a:r>
              <a:rPr lang="en-US" dirty="0"/>
              <a:t> for Traffic Control</a:t>
            </a:r>
          </a:p>
          <a:p>
            <a:r>
              <a:rPr lang="en-US" dirty="0"/>
              <a:t>In-kernel virtual machine with ten 64-bit registers and optimized instruction set</a:t>
            </a:r>
          </a:p>
          <a:p>
            <a:r>
              <a:rPr lang="en-US" dirty="0"/>
              <a:t>Various attachment points for programs: Traffic Control classifiers, kernel probes, tracepoints, perf events, sockets</a:t>
            </a:r>
          </a:p>
          <a:p>
            <a:r>
              <a:rPr lang="en-US" dirty="0"/>
              <a:t>Static verification and isolated execution</a:t>
            </a:r>
          </a:p>
          <a:p>
            <a:r>
              <a:rPr lang="en-US" dirty="0"/>
              <a:t>Programs are loaded into the running kernel</a:t>
            </a:r>
          </a:p>
          <a:p>
            <a:r>
              <a:rPr lang="en-US" dirty="0"/>
              <a:t>Stable kernel-independent API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15916E-9146-4E32-A930-94DEEA8DE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9FF9-BE82-4AC7-9D8D-2347CCE849EC}" type="slidenum">
              <a:rPr lang="en-US" smtClean="0"/>
              <a:pPr/>
              <a:t>5</a:t>
            </a:fld>
            <a:r>
              <a:rPr lang="en-US"/>
              <a:t>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681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0751B-36B2-4318-8C3B-7BE0C22DF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Lifecycle of the eBPF program</a:t>
            </a:r>
          </a:p>
        </p:txBody>
      </p:sp>
      <p:pic>
        <p:nvPicPr>
          <p:cNvPr id="5" name="Content Placeholder 4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9F4FB1FE-602F-4DC4-94E9-5E28F7AA43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806" y="2111361"/>
            <a:ext cx="9326388" cy="3696692"/>
          </a:xfr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BBD834E-D0FB-4384-A447-15FFEF8FE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9FF9-BE82-4AC7-9D8D-2347CCE849EC}" type="slidenum">
              <a:rPr lang="en-US" smtClean="0"/>
              <a:pPr/>
              <a:t>6</a:t>
            </a:fld>
            <a:r>
              <a:rPr lang="en-US"/>
              <a:t>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076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2E705-CC9F-45A2-80D4-64E47CB0A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A4A7F-B5F7-446C-ACBE-B7650F0BD7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eBPF objects used:</a:t>
            </a:r>
          </a:p>
          <a:p>
            <a:pPr lvl="1"/>
            <a:r>
              <a:rPr lang="en-US" dirty="0"/>
              <a:t>Traffic Control classifier attachment point (TC program)</a:t>
            </a:r>
          </a:p>
          <a:p>
            <a:pPr lvl="1"/>
            <a:r>
              <a:rPr lang="en-US" dirty="0"/>
              <a:t>Kernel probe attachment point (kprobe program)</a:t>
            </a:r>
          </a:p>
          <a:p>
            <a:pPr lvl="1"/>
            <a:r>
              <a:rPr lang="en-US" dirty="0"/>
              <a:t>eBPF maps</a:t>
            </a:r>
          </a:p>
          <a:p>
            <a:pPr lvl="1"/>
            <a:endParaRPr lang="en-US" dirty="0"/>
          </a:p>
          <a:p>
            <a:r>
              <a:rPr lang="en-US" dirty="0"/>
              <a:t>Toolchain:</a:t>
            </a:r>
          </a:p>
          <a:p>
            <a:pPr lvl="1"/>
            <a:r>
              <a:rPr lang="en-US" dirty="0"/>
              <a:t>Restricted C</a:t>
            </a:r>
          </a:p>
          <a:p>
            <a:pPr lvl="1"/>
            <a:r>
              <a:rPr lang="en-US" dirty="0" err="1"/>
              <a:t>LLVM+clang</a:t>
            </a:r>
            <a:endParaRPr lang="en-US" dirty="0"/>
          </a:p>
          <a:p>
            <a:pPr lvl="1"/>
            <a:r>
              <a:rPr lang="en-US" dirty="0"/>
              <a:t>iproute2</a:t>
            </a:r>
          </a:p>
          <a:p>
            <a:pPr lvl="1"/>
            <a:r>
              <a:rPr lang="en-US" dirty="0"/>
              <a:t>libbpf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B2E82-069E-450E-8202-CD85D6D66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9FF9-BE82-4AC7-9D8D-2347CCE849EC}" type="slidenum">
              <a:rPr lang="en-US" smtClean="0"/>
              <a:pPr/>
              <a:t>7</a:t>
            </a:fld>
            <a:r>
              <a:rPr lang="en-US"/>
              <a:t>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61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3116F-4593-4A89-B12E-E1B398D0A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447" y="282534"/>
            <a:ext cx="10515600" cy="1325563"/>
          </a:xfrm>
        </p:spPr>
        <p:txBody>
          <a:bodyPr/>
          <a:lstStyle/>
          <a:p>
            <a:r>
              <a:rPr lang="en-US" dirty="0"/>
              <a:t>Work algorithm</a:t>
            </a:r>
          </a:p>
        </p:txBody>
      </p:sp>
      <p:pic>
        <p:nvPicPr>
          <p:cNvPr id="5" name="Content Placeholder 4" descr="A close up of a map&#10;&#10;Description automatically generated">
            <a:extLst>
              <a:ext uri="{FF2B5EF4-FFF2-40B4-BE49-F238E27FC236}">
                <a16:creationId xmlns:a16="http://schemas.microsoft.com/office/drawing/2014/main" id="{4282D645-4534-46FB-92BE-59FDE18DD7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799" y="1159167"/>
            <a:ext cx="7246326" cy="5035212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D7BACD0-7FDD-4BD0-B97E-2C9E34219F07}"/>
              </a:ext>
            </a:extLst>
          </p:cNvPr>
          <p:cNvSpPr txBox="1"/>
          <p:nvPr/>
        </p:nvSpPr>
        <p:spPr>
          <a:xfrm>
            <a:off x="336263" y="1931468"/>
            <a:ext cx="445553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400"/>
              </a:spcAft>
              <a:buFont typeface="Arial" panose="020B0604020202020204" pitchFamily="34" charset="0"/>
              <a:buChar char="•"/>
            </a:pPr>
            <a:r>
              <a:rPr lang="en-US" dirty="0"/>
              <a:t>TC program is generated from filter</a:t>
            </a:r>
            <a:endParaRPr lang="ru-RU" dirty="0"/>
          </a:p>
          <a:p>
            <a:pPr marL="285750" indent="-285750">
              <a:spcAft>
                <a:spcPts val="1400"/>
              </a:spcAft>
              <a:buFont typeface="Arial" panose="020B0604020202020204" pitchFamily="34" charset="0"/>
              <a:buChar char="•"/>
            </a:pPr>
            <a:r>
              <a:rPr lang="en-US" dirty="0"/>
              <a:t>Kprobe programs are compiled and identified from </a:t>
            </a:r>
            <a:r>
              <a:rPr lang="en-US" dirty="0" err="1"/>
              <a:t>kp_func.list</a:t>
            </a:r>
            <a:r>
              <a:rPr lang="en-US" dirty="0"/>
              <a:t> file</a:t>
            </a:r>
            <a:endParaRPr lang="ru-RU" dirty="0"/>
          </a:p>
          <a:p>
            <a:pPr marL="285750" indent="-285750">
              <a:spcAft>
                <a:spcPts val="1400"/>
              </a:spcAft>
              <a:buFont typeface="Arial" panose="020B0604020202020204" pitchFamily="34" charset="0"/>
              <a:buChar char="•"/>
            </a:pPr>
            <a:r>
              <a:rPr lang="en-US" dirty="0"/>
              <a:t>Pointer to the packet is stored in </a:t>
            </a:r>
            <a:r>
              <a:rPr lang="en-US" dirty="0" err="1"/>
              <a:t>skb_map</a:t>
            </a:r>
            <a:endParaRPr lang="ru-RU" dirty="0"/>
          </a:p>
          <a:p>
            <a:pPr marL="285750" indent="-285750">
              <a:spcAft>
                <a:spcPts val="1400"/>
              </a:spcAft>
              <a:buFont typeface="Arial" panose="020B0604020202020204" pitchFamily="34" charset="0"/>
              <a:buChar char="•"/>
            </a:pPr>
            <a:r>
              <a:rPr lang="en-US" dirty="0"/>
              <a:t>Timestamps are stored in path_map</a:t>
            </a:r>
            <a:endParaRPr lang="ru-RU" dirty="0"/>
          </a:p>
          <a:p>
            <a:pPr marL="285750" indent="-285750">
              <a:spcAft>
                <a:spcPts val="14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skb_map</a:t>
            </a:r>
            <a:r>
              <a:rPr lang="en-US" dirty="0"/>
              <a:t> filled with ones is a signal to stop observation</a:t>
            </a:r>
            <a:endParaRPr lang="ru-RU" dirty="0"/>
          </a:p>
          <a:p>
            <a:pPr marL="285750" indent="-285750">
              <a:spcAft>
                <a:spcPts val="1400"/>
              </a:spcAft>
              <a:buFont typeface="Arial" panose="020B0604020202020204" pitchFamily="34" charset="0"/>
              <a:buChar char="•"/>
            </a:pPr>
            <a:r>
              <a:rPr lang="en-US" dirty="0"/>
              <a:t>Path is the sorted list of the timestamps from path_map</a:t>
            </a:r>
            <a:endParaRPr lang="ru-RU" dirty="0"/>
          </a:p>
          <a:p>
            <a:pPr>
              <a:spcAft>
                <a:spcPts val="1400"/>
              </a:spcAft>
            </a:pP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2DBB6F-19A9-4D86-B974-8FB974C9A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9FF9-BE82-4AC7-9D8D-2347CCE849EC}" type="slidenum">
              <a:rPr lang="en-US" smtClean="0"/>
              <a:pPr/>
              <a:t>8</a:t>
            </a:fld>
            <a:r>
              <a:rPr lang="en-US"/>
              <a:t>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720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31BE9-2BAF-4178-B408-34D10F73F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7F0F-CD8A-4C3E-91BF-D705A4B94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</a:rPr>
              <a:t>[root@rch tracing]# cat </a:t>
            </a:r>
            <a:r>
              <a:rPr lang="en-US" sz="1600" dirty="0" err="1">
                <a:latin typeface="Consolas" panose="020B0609020204030204" pitchFamily="49" charset="0"/>
              </a:rPr>
              <a:t>trace_pipe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</a:rPr>
              <a:t>          &lt;idle&gt;-0     [004] ..s1 39090.808233: 0: --------PACKET MATCH--------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</a:rPr>
              <a:t>          &lt;idle&gt;-0     [004] ..s1 39090.808255: 0: __netif_receive_skb_core: 39090666105243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</a:rPr>
              <a:t>          &lt;idle&gt;-0     [004] ..s4 39090.808262: 0: </a:t>
            </a:r>
            <a:r>
              <a:rPr lang="en-US" sz="1600" dirty="0" err="1">
                <a:latin typeface="Consolas" panose="020B0609020204030204" pitchFamily="49" charset="0"/>
              </a:rPr>
              <a:t>nf_ip_checksum</a:t>
            </a:r>
            <a:r>
              <a:rPr lang="en-US" sz="1600" dirty="0">
                <a:latin typeface="Consolas" panose="020B0609020204030204" pitchFamily="49" charset="0"/>
              </a:rPr>
              <a:t>:           39090666113535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</a:rPr>
              <a:t>          &lt;idle&gt;-0     [004] ..s4 39090.808264: 0: </a:t>
            </a:r>
            <a:r>
              <a:rPr lang="en-US" sz="1600" dirty="0" err="1">
                <a:latin typeface="Consolas" panose="020B0609020204030204" pitchFamily="49" charset="0"/>
              </a:rPr>
              <a:t>nf_ct_get_tuple</a:t>
            </a:r>
            <a:r>
              <a:rPr lang="en-US" sz="1600" dirty="0">
                <a:latin typeface="Consolas" panose="020B0609020204030204" pitchFamily="49" charset="0"/>
              </a:rPr>
              <a:t>:          39090666115546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</a:rPr>
              <a:t>          &lt;idle&gt;-0     [004] ..s4 39090.808270: 0: </a:t>
            </a:r>
            <a:r>
              <a:rPr lang="en-US" sz="1600" dirty="0" err="1">
                <a:latin typeface="Consolas" panose="020B0609020204030204" pitchFamily="49" charset="0"/>
              </a:rPr>
              <a:t>ipt_do_table</a:t>
            </a:r>
            <a:r>
              <a:rPr lang="en-US" sz="1600" dirty="0">
                <a:latin typeface="Consolas" panose="020B0609020204030204" pitchFamily="49" charset="0"/>
              </a:rPr>
              <a:t>:             39090666121667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</a:rPr>
              <a:t>          &lt;idle&gt;-0     [004] ..s4 39090.808279: 0: </a:t>
            </a:r>
            <a:r>
              <a:rPr lang="en-US" sz="1600" dirty="0" err="1">
                <a:latin typeface="Consolas" panose="020B0609020204030204" pitchFamily="49" charset="0"/>
              </a:rPr>
              <a:t>ip_local_deliver</a:t>
            </a:r>
            <a:r>
              <a:rPr lang="en-US" sz="1600" dirty="0">
                <a:latin typeface="Consolas" panose="020B0609020204030204" pitchFamily="49" charset="0"/>
              </a:rPr>
              <a:t>:         39090666130170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</a:rPr>
              <a:t>          &lt;idle&gt;-0     [004] ..s4 39090.808280: 0: </a:t>
            </a:r>
            <a:r>
              <a:rPr lang="en-US" sz="1600" dirty="0" err="1">
                <a:latin typeface="Consolas" panose="020B0609020204030204" pitchFamily="49" charset="0"/>
              </a:rPr>
              <a:t>ipt_do_table</a:t>
            </a:r>
            <a:r>
              <a:rPr lang="en-US" sz="1600" dirty="0">
                <a:latin typeface="Consolas" panose="020B0609020204030204" pitchFamily="49" charset="0"/>
              </a:rPr>
              <a:t>:             39090666130862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</a:rPr>
              <a:t>          &lt;idle&gt;-0     [004] ..s4 39090.808281: 0: </a:t>
            </a:r>
            <a:r>
              <a:rPr lang="en-US" sz="1600" dirty="0" err="1">
                <a:latin typeface="Consolas" panose="020B0609020204030204" pitchFamily="49" charset="0"/>
              </a:rPr>
              <a:t>ipt_do_table</a:t>
            </a:r>
            <a:r>
              <a:rPr lang="en-US" sz="1600" dirty="0">
                <a:latin typeface="Consolas" panose="020B0609020204030204" pitchFamily="49" charset="0"/>
              </a:rPr>
              <a:t>:             39090666132058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</a:rPr>
              <a:t>          &lt;idle&gt;-0     [004] ..s4 39090.808289: 0: </a:t>
            </a:r>
            <a:r>
              <a:rPr lang="en-US" sz="1600" dirty="0" err="1">
                <a:latin typeface="Consolas" panose="020B0609020204030204" pitchFamily="49" charset="0"/>
              </a:rPr>
              <a:t>nf_confirm</a:t>
            </a:r>
            <a:r>
              <a:rPr lang="en-US" sz="1600" dirty="0">
                <a:latin typeface="Consolas" panose="020B0609020204030204" pitchFamily="49" charset="0"/>
              </a:rPr>
              <a:t>:               39090666139780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</a:rPr>
              <a:t>          &lt;idle&gt;-0     [004] ..s4 39090.808294: 0: </a:t>
            </a:r>
            <a:r>
              <a:rPr lang="en-US" sz="1600" dirty="0" err="1">
                <a:latin typeface="Consolas" panose="020B0609020204030204" pitchFamily="49" charset="0"/>
              </a:rPr>
              <a:t>icmp_rcv</a:t>
            </a:r>
            <a:r>
              <a:rPr lang="en-US" sz="1600" dirty="0">
                <a:latin typeface="Consolas" panose="020B0609020204030204" pitchFamily="49" charset="0"/>
              </a:rPr>
              <a:t>:                 39090666144997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</a:rPr>
              <a:t>          &lt;idle&gt;-0     [004] ..s4 39090.808345: 0: </a:t>
            </a:r>
            <a:r>
              <a:rPr lang="en-US" sz="1600" dirty="0" err="1">
                <a:latin typeface="Consolas" panose="020B0609020204030204" pitchFamily="49" charset="0"/>
              </a:rPr>
              <a:t>consume_skb</a:t>
            </a:r>
            <a:r>
              <a:rPr lang="en-US" sz="1600" dirty="0">
                <a:latin typeface="Consolas" panose="020B0609020204030204" pitchFamily="49" charset="0"/>
              </a:rPr>
              <a:t>:              39090666195327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990FE-A3F5-449A-A4BD-626F27284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9FF9-BE82-4AC7-9D8D-2347CCE849EC}" type="slidenum">
              <a:rPr lang="en-US" smtClean="0"/>
              <a:pPr/>
              <a:t>9</a:t>
            </a:fld>
            <a:r>
              <a:rPr lang="en-US"/>
              <a:t>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607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851</Words>
  <Application>Microsoft Office PowerPoint</Application>
  <PresentationFormat>Widescreen</PresentationFormat>
  <Paragraphs>163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Consolas</vt:lpstr>
      <vt:lpstr>Office Theme</vt:lpstr>
      <vt:lpstr>Tracing Network Packets in the Linux Kernel using eBPF</vt:lpstr>
      <vt:lpstr>Problem</vt:lpstr>
      <vt:lpstr>Proposed solution</vt:lpstr>
      <vt:lpstr>Goal</vt:lpstr>
      <vt:lpstr>eBPF (extended Berkeley Packet Filter)</vt:lpstr>
      <vt:lpstr>Lifecycle of the eBPF program</vt:lpstr>
      <vt:lpstr>Implementation</vt:lpstr>
      <vt:lpstr>Work algorithm</vt:lpstr>
      <vt:lpstr>Example</vt:lpstr>
      <vt:lpstr>Implementation details</vt:lpstr>
      <vt:lpstr>Similar functionality</vt:lpstr>
      <vt:lpstr>Current state and future work</vt:lpstr>
      <vt:lpstr>Points of consideration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Tracing Network Packets in the Linux Kernel using eBPF</dc:title>
  <dc:creator>Kovalev, Mark</dc:creator>
  <cp:lastModifiedBy>Kovalev, Mark</cp:lastModifiedBy>
  <cp:revision>26</cp:revision>
  <dcterms:created xsi:type="dcterms:W3CDTF">2020-05-28T13:12:46Z</dcterms:created>
  <dcterms:modified xsi:type="dcterms:W3CDTF">2020-05-28T22:28:27Z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7cb76b2-10b8-4fe1-93d4-2202842406cd_Enabled">
    <vt:lpwstr>True</vt:lpwstr>
  </property>
  <property fmtid="{D5CDD505-2E9C-101B-9397-08002B2CF9AE}" pid="3" name="MSIP_Label_17cb76b2-10b8-4fe1-93d4-2202842406cd_SiteId">
    <vt:lpwstr>945c199a-83a2-4e80-9f8c-5a91be5752dd</vt:lpwstr>
  </property>
  <property fmtid="{D5CDD505-2E9C-101B-9397-08002B2CF9AE}" pid="4" name="MSIP_Label_17cb76b2-10b8-4fe1-93d4-2202842406cd_Owner">
    <vt:lpwstr>Mark.Kovalev@emc.com</vt:lpwstr>
  </property>
  <property fmtid="{D5CDD505-2E9C-101B-9397-08002B2CF9AE}" pid="5" name="MSIP_Label_17cb76b2-10b8-4fe1-93d4-2202842406cd_SetDate">
    <vt:lpwstr>2020-05-28T13:12:56.9866111Z</vt:lpwstr>
  </property>
  <property fmtid="{D5CDD505-2E9C-101B-9397-08002B2CF9AE}" pid="6" name="MSIP_Label_17cb76b2-10b8-4fe1-93d4-2202842406cd_Name">
    <vt:lpwstr>External Public</vt:lpwstr>
  </property>
  <property fmtid="{D5CDD505-2E9C-101B-9397-08002B2CF9AE}" pid="7" name="MSIP_Label_17cb76b2-10b8-4fe1-93d4-2202842406cd_Application">
    <vt:lpwstr>Microsoft Azure Information Protection</vt:lpwstr>
  </property>
  <property fmtid="{D5CDD505-2E9C-101B-9397-08002B2CF9AE}" pid="8" name="MSIP_Label_17cb76b2-10b8-4fe1-93d4-2202842406cd_ActionId">
    <vt:lpwstr>42e54194-7efb-462a-8a97-06c5474eec15</vt:lpwstr>
  </property>
  <property fmtid="{D5CDD505-2E9C-101B-9397-08002B2CF9AE}" pid="9" name="MSIP_Label_17cb76b2-10b8-4fe1-93d4-2202842406cd_Extended_MSFT_Method">
    <vt:lpwstr>Manual</vt:lpwstr>
  </property>
  <property fmtid="{D5CDD505-2E9C-101B-9397-08002B2CF9AE}" pid="10" name="aiplabel">
    <vt:lpwstr>External Public</vt:lpwstr>
  </property>
</Properties>
</file>