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  <p:sldMasterId id="2147483681" r:id="rId2"/>
  </p:sldMasterIdLst>
  <p:notesMasterIdLst>
    <p:notesMasterId r:id="rId24"/>
  </p:notesMasterIdLst>
  <p:handoutMasterIdLst>
    <p:handoutMasterId r:id="rId25"/>
  </p:handoutMasterIdLst>
  <p:sldIdLst>
    <p:sldId id="482" r:id="rId3"/>
    <p:sldId id="534" r:id="rId4"/>
    <p:sldId id="558" r:id="rId5"/>
    <p:sldId id="559" r:id="rId6"/>
    <p:sldId id="561" r:id="rId7"/>
    <p:sldId id="548" r:id="rId8"/>
    <p:sldId id="560" r:id="rId9"/>
    <p:sldId id="562" r:id="rId10"/>
    <p:sldId id="567" r:id="rId11"/>
    <p:sldId id="544" r:id="rId12"/>
    <p:sldId id="564" r:id="rId13"/>
    <p:sldId id="565" r:id="rId14"/>
    <p:sldId id="569" r:id="rId15"/>
    <p:sldId id="545" r:id="rId16"/>
    <p:sldId id="568" r:id="rId17"/>
    <p:sldId id="571" r:id="rId18"/>
    <p:sldId id="572" r:id="rId19"/>
    <p:sldId id="573" r:id="rId20"/>
    <p:sldId id="570" r:id="rId21"/>
    <p:sldId id="551" r:id="rId22"/>
    <p:sldId id="483" r:id="rId23"/>
  </p:sldIdLst>
  <p:sldSz cx="9144000" cy="6858000" type="screen4x3"/>
  <p:notesSz cx="6797675" cy="9928225"/>
  <p:defaultTextStyle>
    <a:defPPr>
      <a:defRPr lang="en-US"/>
    </a:defPPr>
    <a:lvl1pPr algn="l" defTabSz="511800" rtl="0" eaLnBrk="0" fontAlgn="base" hangingPunct="0">
      <a:spcBef>
        <a:spcPct val="0"/>
      </a:spcBef>
      <a:spcAft>
        <a:spcPct val="0"/>
      </a:spcAft>
      <a:defRPr kumimoji="1" sz="2016" kern="1200">
        <a:solidFill>
          <a:schemeClr val="tx1"/>
        </a:solidFill>
        <a:latin typeface="Frutiger Next LT W1G" charset="0"/>
        <a:ea typeface="+mn-ea"/>
        <a:cs typeface="Arial" panose="020B0604020202020204" pitchFamily="34" charset="0"/>
      </a:defRPr>
    </a:lvl1pPr>
    <a:lvl2pPr marL="511800" indent="-223911" algn="l" defTabSz="511800" rtl="0" eaLnBrk="0" fontAlgn="base" hangingPunct="0">
      <a:spcBef>
        <a:spcPct val="0"/>
      </a:spcBef>
      <a:spcAft>
        <a:spcPct val="0"/>
      </a:spcAft>
      <a:defRPr kumimoji="1" sz="2016" kern="1200">
        <a:solidFill>
          <a:schemeClr val="tx1"/>
        </a:solidFill>
        <a:latin typeface="Frutiger Next LT W1G" charset="0"/>
        <a:ea typeface="+mn-ea"/>
        <a:cs typeface="Arial" panose="020B0604020202020204" pitchFamily="34" charset="0"/>
      </a:defRPr>
    </a:lvl2pPr>
    <a:lvl3pPr marL="1023598" indent="-447824" algn="l" defTabSz="511800" rtl="0" eaLnBrk="0" fontAlgn="base" hangingPunct="0">
      <a:spcBef>
        <a:spcPct val="0"/>
      </a:spcBef>
      <a:spcAft>
        <a:spcPct val="0"/>
      </a:spcAft>
      <a:defRPr kumimoji="1" sz="2016" kern="1200">
        <a:solidFill>
          <a:schemeClr val="tx1"/>
        </a:solidFill>
        <a:latin typeface="Frutiger Next LT W1G" charset="0"/>
        <a:ea typeface="+mn-ea"/>
        <a:cs typeface="Arial" panose="020B0604020202020204" pitchFamily="34" charset="0"/>
      </a:defRPr>
    </a:lvl3pPr>
    <a:lvl4pPr marL="1535398" indent="-671736" algn="l" defTabSz="511800" rtl="0" eaLnBrk="0" fontAlgn="base" hangingPunct="0">
      <a:spcBef>
        <a:spcPct val="0"/>
      </a:spcBef>
      <a:spcAft>
        <a:spcPct val="0"/>
      </a:spcAft>
      <a:defRPr kumimoji="1" sz="2016" kern="1200">
        <a:solidFill>
          <a:schemeClr val="tx1"/>
        </a:solidFill>
        <a:latin typeface="Frutiger Next LT W1G" charset="0"/>
        <a:ea typeface="+mn-ea"/>
        <a:cs typeface="Arial" panose="020B0604020202020204" pitchFamily="34" charset="0"/>
      </a:defRPr>
    </a:lvl4pPr>
    <a:lvl5pPr marL="2047196" indent="-895649" algn="l" defTabSz="511800" rtl="0" eaLnBrk="0" fontAlgn="base" hangingPunct="0">
      <a:spcBef>
        <a:spcPct val="0"/>
      </a:spcBef>
      <a:spcAft>
        <a:spcPct val="0"/>
      </a:spcAft>
      <a:defRPr kumimoji="1" sz="2016" kern="1200">
        <a:solidFill>
          <a:schemeClr val="tx1"/>
        </a:solidFill>
        <a:latin typeface="Frutiger Next LT W1G" charset="0"/>
        <a:ea typeface="+mn-ea"/>
        <a:cs typeface="Arial" panose="020B0604020202020204" pitchFamily="34" charset="0"/>
      </a:defRPr>
    </a:lvl5pPr>
    <a:lvl6pPr marL="1439436" algn="l" defTabSz="575774" rtl="0" eaLnBrk="1" latinLnBrk="0" hangingPunct="1">
      <a:defRPr kumimoji="1" sz="2016" kern="1200">
        <a:solidFill>
          <a:schemeClr val="tx1"/>
        </a:solidFill>
        <a:latin typeface="Frutiger Next LT W1G" charset="0"/>
        <a:ea typeface="+mn-ea"/>
        <a:cs typeface="Arial" panose="020B0604020202020204" pitchFamily="34" charset="0"/>
      </a:defRPr>
    </a:lvl6pPr>
    <a:lvl7pPr marL="1727322" algn="l" defTabSz="575774" rtl="0" eaLnBrk="1" latinLnBrk="0" hangingPunct="1">
      <a:defRPr kumimoji="1" sz="2016" kern="1200">
        <a:solidFill>
          <a:schemeClr val="tx1"/>
        </a:solidFill>
        <a:latin typeface="Frutiger Next LT W1G" charset="0"/>
        <a:ea typeface="+mn-ea"/>
        <a:cs typeface="Arial" panose="020B0604020202020204" pitchFamily="34" charset="0"/>
      </a:defRPr>
    </a:lvl7pPr>
    <a:lvl8pPr marL="2015209" algn="l" defTabSz="575774" rtl="0" eaLnBrk="1" latinLnBrk="0" hangingPunct="1">
      <a:defRPr kumimoji="1" sz="2016" kern="1200">
        <a:solidFill>
          <a:schemeClr val="tx1"/>
        </a:solidFill>
        <a:latin typeface="Frutiger Next LT W1G" charset="0"/>
        <a:ea typeface="+mn-ea"/>
        <a:cs typeface="Arial" panose="020B0604020202020204" pitchFamily="34" charset="0"/>
      </a:defRPr>
    </a:lvl8pPr>
    <a:lvl9pPr marL="2303095" algn="l" defTabSz="575774" rtl="0" eaLnBrk="1" latinLnBrk="0" hangingPunct="1">
      <a:defRPr kumimoji="1" sz="2016" kern="1200">
        <a:solidFill>
          <a:schemeClr val="tx1"/>
        </a:solidFill>
        <a:latin typeface="Frutiger Next LT W1G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8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Microsoft Office" initials="Office" lastIdx="4" clrIdx="0"/>
  <p:cmAuthor id="2" name="пользователь Microsoft Office" initials="Office [2]" lastIdx="1" clrIdx="1"/>
  <p:cmAuthor id="3" name="пользователь Microsoft Office" initials="Office [3]" lastIdx="1" clrIdx="2"/>
  <p:cmAuthor id="4" name="пользователь Microsoft Office" initials="Office [4]" lastIdx="1" clrIdx="3"/>
  <p:cmAuthor id="5" name="пользователь Microsoft Office" initials="Office [5]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F3622"/>
    <a:srgbClr val="0696D7"/>
    <a:srgbClr val="FF0000"/>
    <a:srgbClr val="14B24B"/>
    <a:srgbClr val="FF7E79"/>
    <a:srgbClr val="009242"/>
    <a:srgbClr val="13B14A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129" autoAdjust="0"/>
    <p:restoredTop sz="93103" autoAdjust="0"/>
  </p:normalViewPr>
  <p:slideViewPr>
    <p:cSldViewPr snapToGrid="0" snapToObjects="1">
      <p:cViewPr varScale="1">
        <p:scale>
          <a:sx n="113" d="100"/>
          <a:sy n="113" d="100"/>
        </p:scale>
        <p:origin x="824" y="168"/>
      </p:cViewPr>
      <p:guideLst>
        <p:guide orient="horz" pos="2160"/>
        <p:guide pos="48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296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4-11T21:44:40.024" idx="1">
    <p:pos x="10" y="10"/>
    <p:text>Лаборанты -&gt; патоморфологи или гистологи 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8-04-11T22:04:37.220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  <p:cm authorId="5" dt="2018-04-11T22:11:34.770" idx="1">
    <p:pos x="146" y="146"/>
    <p:text>посмотреть картинку №2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8-04-11T22:10:31.477" idx="1">
    <p:pos x="554" y="3580"/>
    <p:text/>
    <p:extLst>
      <p:ext uri="{C676402C-5697-4E1C-873F-D02D1690AC5C}">
        <p15:threadingInfo xmlns:p15="http://schemas.microsoft.com/office/powerpoint/2012/main" timeZoneBias="-180"/>
      </p:ext>
    </p:extLst>
  </p:cm>
  <p:cm authorId="1" dt="2018-04-12T23:40:45.492" idx="2">
    <p:pos x="10" y="10"/>
    <p:text/>
    <p:extLst>
      <p:ext uri="{C676402C-5697-4E1C-873F-D02D1690AC5C}">
        <p15:threadingInfo xmlns:p15="http://schemas.microsoft.com/office/powerpoint/2012/main" timeZoneBias="-180"/>
      </p:ext>
    </p:extLst>
  </p:cm>
  <p:cm authorId="1" dt="2018-04-12T23:40:47.863" idx="3">
    <p:pos x="146" y="146"/>
    <p:text/>
    <p:extLst>
      <p:ext uri="{C676402C-5697-4E1C-873F-D02D1690AC5C}">
        <p15:threadingInfo xmlns:p15="http://schemas.microsoft.com/office/powerpoint/2012/main" timeZoneBias="-180"/>
      </p:ext>
    </p:extLst>
  </p:cm>
  <p:cm authorId="1" dt="2018-04-12T23:40:48.031" idx="4">
    <p:pos x="282" y="282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123" cy="496837"/>
          </a:xfrm>
          <a:prstGeom prst="rect">
            <a:avLst/>
          </a:prstGeom>
        </p:spPr>
        <p:txBody>
          <a:bodyPr vert="horz" wrap="square" lIns="95554" tIns="47777" rIns="95554" bIns="47777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300"/>
            </a:lvl1pPr>
          </a:lstStyle>
          <a:p>
            <a:endParaRPr lang="ru-RU" alt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392" y="1"/>
            <a:ext cx="2946123" cy="496837"/>
          </a:xfrm>
          <a:prstGeom prst="rect">
            <a:avLst/>
          </a:prstGeom>
        </p:spPr>
        <p:txBody>
          <a:bodyPr vert="horz" wrap="square" lIns="95554" tIns="47777" rIns="95554" bIns="4777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300"/>
            </a:lvl1pPr>
          </a:lstStyle>
          <a:p>
            <a:fld id="{8F99CBD8-0CB9-436D-88F8-43AB91C18435}" type="datetime1">
              <a:rPr lang="en-US" altLang="ru-RU"/>
              <a:pPr/>
              <a:t>5/28/20</a:t>
            </a:fld>
            <a:endParaRPr lang="en-US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324"/>
            <a:ext cx="2946123" cy="495771"/>
          </a:xfrm>
          <a:prstGeom prst="rect">
            <a:avLst/>
          </a:prstGeom>
        </p:spPr>
        <p:txBody>
          <a:bodyPr vert="horz" wrap="square" lIns="95554" tIns="47777" rIns="95554" bIns="47777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300"/>
            </a:lvl1pPr>
          </a:lstStyle>
          <a:p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392" y="9430324"/>
            <a:ext cx="2946123" cy="495771"/>
          </a:xfrm>
          <a:prstGeom prst="rect">
            <a:avLst/>
          </a:prstGeom>
        </p:spPr>
        <p:txBody>
          <a:bodyPr vert="horz" wrap="square" lIns="95554" tIns="47777" rIns="95554" bIns="4777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300"/>
            </a:lvl1pPr>
          </a:lstStyle>
          <a:p>
            <a:fld id="{444520FC-37AF-4B43-9CEF-36ADE76932A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594140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123" cy="496837"/>
          </a:xfrm>
          <a:prstGeom prst="rect">
            <a:avLst/>
          </a:prstGeom>
        </p:spPr>
        <p:txBody>
          <a:bodyPr vert="horz" wrap="square" lIns="95554" tIns="47777" rIns="95554" bIns="47777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300"/>
            </a:lvl1pPr>
          </a:lstStyle>
          <a:p>
            <a:endParaRPr lang="ru-RU" alt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392" y="1"/>
            <a:ext cx="2946123" cy="496837"/>
          </a:xfrm>
          <a:prstGeom prst="rect">
            <a:avLst/>
          </a:prstGeom>
        </p:spPr>
        <p:txBody>
          <a:bodyPr vert="horz" wrap="square" lIns="95554" tIns="47777" rIns="95554" bIns="4777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300"/>
            </a:lvl1pPr>
          </a:lstStyle>
          <a:p>
            <a:fld id="{D8475F42-D7A5-469B-BF7F-C0F37AE6711D}" type="datetime1">
              <a:rPr lang="en-US" altLang="ru-RU"/>
              <a:pPr/>
              <a:t>5/28/20</a:t>
            </a:fld>
            <a:endParaRPr lang="en-US" alt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4" tIns="47777" rIns="95554" bIns="47777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232" y="4715695"/>
            <a:ext cx="5437211" cy="4468341"/>
          </a:xfrm>
          <a:prstGeom prst="rect">
            <a:avLst/>
          </a:prstGeom>
        </p:spPr>
        <p:txBody>
          <a:bodyPr vert="horz" lIns="95554" tIns="47777" rIns="95554" bIns="47777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324"/>
            <a:ext cx="2946123" cy="495771"/>
          </a:xfrm>
          <a:prstGeom prst="rect">
            <a:avLst/>
          </a:prstGeom>
        </p:spPr>
        <p:txBody>
          <a:bodyPr vert="horz" wrap="square" lIns="95554" tIns="47777" rIns="95554" bIns="47777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300"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24214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511800" rtl="0" eaLnBrk="0" fontAlgn="base" hangingPunct="0">
      <a:spcBef>
        <a:spcPct val="30000"/>
      </a:spcBef>
      <a:spcAft>
        <a:spcPct val="0"/>
      </a:spcAft>
      <a:defRPr kumimoji="1" sz="1323" kern="1200">
        <a:solidFill>
          <a:schemeClr val="tx1"/>
        </a:solidFill>
        <a:latin typeface="Frutiger Next LT W1G" pitchFamily="34" charset="0"/>
        <a:ea typeface="Arial" charset="0"/>
        <a:cs typeface="Arial" panose="020B0604020202020204" pitchFamily="34" charset="0"/>
      </a:defRPr>
    </a:lvl1pPr>
    <a:lvl2pPr marL="511800" algn="l" defTabSz="511800" rtl="0" eaLnBrk="0" fontAlgn="base" hangingPunct="0">
      <a:spcBef>
        <a:spcPct val="30000"/>
      </a:spcBef>
      <a:spcAft>
        <a:spcPct val="0"/>
      </a:spcAft>
      <a:defRPr kumimoji="1" sz="1323" kern="1200">
        <a:solidFill>
          <a:schemeClr val="tx1"/>
        </a:solidFill>
        <a:latin typeface="Frutiger Next LT W1G" pitchFamily="34" charset="0"/>
        <a:ea typeface="Arial" charset="0"/>
        <a:cs typeface="Arial" panose="020B0604020202020204" pitchFamily="34" charset="0"/>
      </a:defRPr>
    </a:lvl2pPr>
    <a:lvl3pPr marL="1023598" algn="l" defTabSz="511800" rtl="0" eaLnBrk="0" fontAlgn="base" hangingPunct="0">
      <a:spcBef>
        <a:spcPct val="30000"/>
      </a:spcBef>
      <a:spcAft>
        <a:spcPct val="0"/>
      </a:spcAft>
      <a:defRPr kumimoji="1" sz="1323" kern="1200">
        <a:solidFill>
          <a:schemeClr val="tx1"/>
        </a:solidFill>
        <a:latin typeface="Frutiger Next LT W1G" pitchFamily="34" charset="0"/>
        <a:ea typeface="Arial" charset="0"/>
        <a:cs typeface="Arial" panose="020B0604020202020204" pitchFamily="34" charset="0"/>
      </a:defRPr>
    </a:lvl3pPr>
    <a:lvl4pPr marL="1535398" algn="l" defTabSz="511800" rtl="0" eaLnBrk="0" fontAlgn="base" hangingPunct="0">
      <a:spcBef>
        <a:spcPct val="30000"/>
      </a:spcBef>
      <a:spcAft>
        <a:spcPct val="0"/>
      </a:spcAft>
      <a:defRPr kumimoji="1" sz="1323" kern="1200">
        <a:solidFill>
          <a:schemeClr val="tx1"/>
        </a:solidFill>
        <a:latin typeface="Frutiger Next LT W1G" pitchFamily="34" charset="0"/>
        <a:ea typeface="Arial" charset="0"/>
        <a:cs typeface="Arial" panose="020B0604020202020204" pitchFamily="34" charset="0"/>
      </a:defRPr>
    </a:lvl4pPr>
    <a:lvl5pPr marL="2047196" algn="l" defTabSz="511800" rtl="0" eaLnBrk="0" fontAlgn="base" hangingPunct="0">
      <a:spcBef>
        <a:spcPct val="30000"/>
      </a:spcBef>
      <a:spcAft>
        <a:spcPct val="0"/>
      </a:spcAft>
      <a:defRPr kumimoji="1" sz="1323" kern="1200">
        <a:solidFill>
          <a:schemeClr val="tx1"/>
        </a:solidFill>
        <a:latin typeface="Frutiger Next LT W1G" pitchFamily="34" charset="0"/>
        <a:ea typeface="Arial" charset="0"/>
        <a:cs typeface="Arial" panose="020B0604020202020204" pitchFamily="34" charset="0"/>
      </a:defRPr>
    </a:lvl5pPr>
    <a:lvl6pPr marL="2559027" algn="l" defTabSz="511804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6pPr>
    <a:lvl7pPr marL="3070833" algn="l" defTabSz="511804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7pPr>
    <a:lvl8pPr marL="3582638" algn="l" defTabSz="511804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8pPr>
    <a:lvl9pPr marL="4094444" algn="l" defTabSz="511804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0069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131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9890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2175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083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7498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2861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6187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6646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in Title"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 userDrawn="1"/>
        </p:nvSpPr>
        <p:spPr bwMode="auto">
          <a:xfrm>
            <a:off x="0" y="4"/>
            <a:ext cx="9144000" cy="1100971"/>
          </a:xfrm>
          <a:prstGeom prst="rect">
            <a:avLst/>
          </a:prstGeom>
          <a:solidFill>
            <a:schemeClr val="bg2">
              <a:alpha val="94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kumimoji="0" lang="ru-RU" altLang="ru-RU" sz="1134">
              <a:solidFill>
                <a:srgbClr val="FFFFFF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 bwMode="auto">
          <a:xfrm>
            <a:off x="2913919" y="184208"/>
            <a:ext cx="4284938" cy="91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kumimoji="0" lang="en-US" altLang="ru-RU" sz="1800" b="1" dirty="0">
                <a:solidFill>
                  <a:schemeClr val="tx1">
                    <a:lumMod val="75000"/>
                  </a:schemeClr>
                </a:solidFill>
                <a:latin typeface="PT Sans Caption" charset="-52"/>
                <a:ea typeface="PT Sans Caption" charset="-52"/>
                <a:cs typeface="PT Sans Caption" charset="-52"/>
              </a:rPr>
              <a:t>Peter the Great </a:t>
            </a:r>
            <a:r>
              <a:rPr kumimoji="0" lang="en-US" altLang="ru-RU" sz="1800" b="1" dirty="0" err="1">
                <a:solidFill>
                  <a:schemeClr val="tx1">
                    <a:lumMod val="75000"/>
                  </a:schemeClr>
                </a:solidFill>
                <a:latin typeface="PT Sans Caption" charset="-52"/>
                <a:ea typeface="PT Sans Caption" charset="-52"/>
                <a:cs typeface="PT Sans Caption" charset="-52"/>
              </a:rPr>
              <a:t>St.Petersburg</a:t>
            </a:r>
            <a:endParaRPr kumimoji="0" lang="en-US" altLang="ru-RU" sz="1800" b="1" dirty="0">
              <a:solidFill>
                <a:schemeClr val="tx1">
                  <a:lumMod val="75000"/>
                </a:schemeClr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eaLnBrk="1" hangingPunct="1"/>
            <a:r>
              <a:rPr kumimoji="0" lang="en-US" altLang="ru-RU" sz="1800" b="1" dirty="0">
                <a:solidFill>
                  <a:schemeClr val="tx1">
                    <a:lumMod val="75000"/>
                  </a:schemeClr>
                </a:solidFill>
                <a:latin typeface="PT Sans Caption" charset="-52"/>
                <a:ea typeface="PT Sans Caption" charset="-52"/>
                <a:cs typeface="PT Sans Caption" charset="-52"/>
              </a:rPr>
              <a:t>Polytechnic University</a:t>
            </a:r>
            <a:endParaRPr kumimoji="0" lang="ru-RU" altLang="ru-RU" sz="1800" b="1" dirty="0">
              <a:solidFill>
                <a:schemeClr val="tx1">
                  <a:lumMod val="75000"/>
                </a:schemeClr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3444948"/>
            <a:ext cx="9144000" cy="1365177"/>
          </a:xfrm>
          <a:prstGeom prst="rect">
            <a:avLst/>
          </a:prstGeom>
          <a:solidFill>
            <a:srgbClr val="00924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kumimoji="0" lang="ru-RU" altLang="ru-RU" sz="1134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8883" y="3588425"/>
            <a:ext cx="6800632" cy="103187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kumimoji="0" lang="ru-RU" sz="2025" b="1" kern="120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3342952" y="-1000125"/>
            <a:ext cx="184731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134" dirty="0"/>
          </a:p>
        </p:txBody>
      </p:sp>
      <p:sp>
        <p:nvSpPr>
          <p:cNvPr id="16" name="Прямоугольник 15"/>
          <p:cNvSpPr>
            <a:spLocks noChangeArrowheads="1"/>
          </p:cNvSpPr>
          <p:nvPr userDrawn="1"/>
        </p:nvSpPr>
        <p:spPr bwMode="auto">
          <a:xfrm>
            <a:off x="0" y="6257929"/>
            <a:ext cx="9144000" cy="600074"/>
          </a:xfrm>
          <a:prstGeom prst="rect">
            <a:avLst/>
          </a:prstGeom>
          <a:solidFill>
            <a:schemeClr val="bg2">
              <a:alpha val="74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kumimoji="0" lang="ru-RU" altLang="ru-RU" sz="1134">
              <a:solidFill>
                <a:srgbClr val="FFFFFF"/>
              </a:solidFill>
            </a:endParaRP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0"/>
          </p:nvPr>
        </p:nvSpPr>
        <p:spPr>
          <a:xfrm>
            <a:off x="3179105" y="6337005"/>
            <a:ext cx="2785790" cy="4638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87" b="1" baseline="0"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</p:txBody>
      </p:sp>
      <p:pic>
        <p:nvPicPr>
          <p:cNvPr id="10" name="ger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219" y="54482"/>
            <a:ext cx="1007700" cy="10077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6617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1 column)"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 userDrawn="1"/>
        </p:nvSpPr>
        <p:spPr bwMode="auto">
          <a:xfrm>
            <a:off x="-10160" y="5394961"/>
            <a:ext cx="9144000" cy="7924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808080">
                <a:alpha val="12000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kumimoji="0" lang="ru-RU" altLang="ru-RU" sz="1134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85363" y="5572329"/>
            <a:ext cx="562547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50" b="1" i="0" dirty="0" err="1"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PT Sans" charset="-52"/>
                <a:ea typeface="PT Sans" charset="-52"/>
                <a:cs typeface="PT Sans" charset="-52"/>
              </a:rPr>
              <a:t>Политех</a:t>
            </a:r>
            <a:r>
              <a:rPr lang="ru-RU" sz="2250" b="1" i="0" dirty="0">
                <a:latin typeface="PT Sans" charset="-52"/>
                <a:ea typeface="PT Sans" charset="-52"/>
                <a:cs typeface="PT Sans" charset="-52"/>
              </a:rPr>
              <a:t> – знания высоких достижений</a:t>
            </a:r>
          </a:p>
        </p:txBody>
      </p:sp>
      <p:pic>
        <p:nvPicPr>
          <p:cNvPr id="5" name="Picture 2" descr="http://www.spbstu.ru/university/organizational-documents/corporate-identity/identity-files/logo_vert_en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575" y="5463971"/>
            <a:ext cx="742779" cy="74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02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(1 column)"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6062472"/>
            <a:ext cx="9144000" cy="795527"/>
          </a:xfrm>
          <a:prstGeom prst="rect">
            <a:avLst/>
          </a:prstGeom>
          <a:solidFill>
            <a:srgbClr val="009242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kumimoji="0" lang="ru-RU" altLang="ru-RU" sz="1134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67454" y="6208583"/>
            <a:ext cx="6800632" cy="517590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kumimoji="0" lang="ru-RU" sz="2700" b="1" kern="1200" baseline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 userDrawn="1"/>
        </p:nvSpPr>
        <p:spPr bwMode="auto">
          <a:xfrm>
            <a:off x="0" y="4"/>
            <a:ext cx="9144000" cy="1100971"/>
          </a:xfrm>
          <a:prstGeom prst="rect">
            <a:avLst/>
          </a:prstGeom>
          <a:solidFill>
            <a:schemeClr val="bg2">
              <a:alpha val="94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kumimoji="0" lang="ru-RU" altLang="ru-RU" sz="1134">
              <a:solidFill>
                <a:srgbClr val="FFFFFF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 userDrawn="1"/>
        </p:nvSpPr>
        <p:spPr bwMode="auto">
          <a:xfrm>
            <a:off x="2913919" y="184208"/>
            <a:ext cx="4284938" cy="91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kumimoji="0" lang="en-US" altLang="ru-RU" sz="1350" b="1" dirty="0">
                <a:solidFill>
                  <a:schemeClr val="tx1">
                    <a:lumMod val="75000"/>
                  </a:schemeClr>
                </a:solidFill>
                <a:latin typeface="PT Sans Caption" charset="-52"/>
                <a:ea typeface="PT Sans Caption" charset="-52"/>
                <a:cs typeface="PT Sans Caption" charset="-52"/>
              </a:rPr>
              <a:t>Peter the Great </a:t>
            </a:r>
            <a:r>
              <a:rPr kumimoji="0" lang="en-US" altLang="ru-RU" sz="1350" b="1" dirty="0" err="1">
                <a:solidFill>
                  <a:schemeClr val="tx1">
                    <a:lumMod val="75000"/>
                  </a:schemeClr>
                </a:solidFill>
                <a:latin typeface="PT Sans Caption" charset="-52"/>
                <a:ea typeface="PT Sans Caption" charset="-52"/>
                <a:cs typeface="PT Sans Caption" charset="-52"/>
              </a:rPr>
              <a:t>St.Petersburg</a:t>
            </a:r>
            <a:endParaRPr kumimoji="0" lang="en-US" altLang="ru-RU" sz="1350" b="1" dirty="0">
              <a:solidFill>
                <a:schemeClr val="tx1">
                  <a:lumMod val="75000"/>
                </a:schemeClr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eaLnBrk="1" hangingPunct="1"/>
            <a:r>
              <a:rPr kumimoji="0" lang="en-US" altLang="ru-RU" sz="1350" b="1" dirty="0">
                <a:solidFill>
                  <a:schemeClr val="tx1">
                    <a:lumMod val="75000"/>
                  </a:schemeClr>
                </a:solidFill>
                <a:latin typeface="PT Sans Caption" charset="-52"/>
                <a:ea typeface="PT Sans Caption" charset="-52"/>
                <a:cs typeface="PT Sans Caption" charset="-52"/>
              </a:rPr>
              <a:t>Polytechnic University</a:t>
            </a:r>
            <a:endParaRPr kumimoji="0" lang="ru-RU" altLang="ru-RU" sz="1350" b="1" dirty="0">
              <a:solidFill>
                <a:schemeClr val="tx1">
                  <a:lumMod val="75000"/>
                </a:schemeClr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13" name="ger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219" y="54482"/>
            <a:ext cx="1007700" cy="1007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2" descr="D:\Google Диск\5 100\Стиль 5100\5_100_logo_eng.jp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1202" y="54482"/>
            <a:ext cx="1151894" cy="7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683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1 column)"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>
            <a:spLocks noChangeArrowheads="1"/>
          </p:cNvSpPr>
          <p:nvPr userDrawn="1"/>
        </p:nvSpPr>
        <p:spPr bwMode="auto">
          <a:xfrm>
            <a:off x="0" y="4"/>
            <a:ext cx="9144000" cy="1100971"/>
          </a:xfrm>
          <a:prstGeom prst="rect">
            <a:avLst/>
          </a:prstGeom>
          <a:solidFill>
            <a:schemeClr val="bg2">
              <a:alpha val="94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kumimoji="0" lang="ru-RU" altLang="ru-RU" sz="1134">
              <a:solidFill>
                <a:srgbClr val="FFFFFF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 userDrawn="1"/>
        </p:nvSpPr>
        <p:spPr bwMode="auto">
          <a:xfrm>
            <a:off x="2913919" y="184208"/>
            <a:ext cx="4284938" cy="91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kumimoji="0" lang="en-US" altLang="ru-RU" sz="1800" b="1" dirty="0">
                <a:solidFill>
                  <a:schemeClr val="tx1">
                    <a:lumMod val="75000"/>
                  </a:schemeClr>
                </a:solidFill>
                <a:latin typeface="PT Sans Caption" charset="-52"/>
                <a:ea typeface="PT Sans Caption" charset="-52"/>
                <a:cs typeface="PT Sans Caption" charset="-52"/>
              </a:rPr>
              <a:t>Peter the Great </a:t>
            </a:r>
            <a:r>
              <a:rPr kumimoji="0" lang="en-US" altLang="ru-RU" sz="1800" b="1" dirty="0" err="1">
                <a:solidFill>
                  <a:schemeClr val="tx1">
                    <a:lumMod val="75000"/>
                  </a:schemeClr>
                </a:solidFill>
                <a:latin typeface="PT Sans Caption" charset="-52"/>
                <a:ea typeface="PT Sans Caption" charset="-52"/>
                <a:cs typeface="PT Sans Caption" charset="-52"/>
              </a:rPr>
              <a:t>St.Petersburg</a:t>
            </a:r>
            <a:endParaRPr kumimoji="0" lang="en-US" altLang="ru-RU" sz="1800" b="1" dirty="0">
              <a:solidFill>
                <a:schemeClr val="tx1">
                  <a:lumMod val="75000"/>
                </a:schemeClr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eaLnBrk="1" hangingPunct="1"/>
            <a:r>
              <a:rPr kumimoji="0" lang="en-US" altLang="ru-RU" sz="1800" b="1" dirty="0">
                <a:solidFill>
                  <a:schemeClr val="tx1">
                    <a:lumMod val="75000"/>
                  </a:schemeClr>
                </a:solidFill>
                <a:latin typeface="PT Sans Caption" charset="-52"/>
                <a:ea typeface="PT Sans Caption" charset="-52"/>
                <a:cs typeface="PT Sans Caption" charset="-52"/>
              </a:rPr>
              <a:t>Polytechnic University</a:t>
            </a:r>
            <a:endParaRPr kumimoji="0" lang="ru-RU" altLang="ru-RU" sz="1800" b="1" dirty="0">
              <a:solidFill>
                <a:schemeClr val="tx1">
                  <a:lumMod val="75000"/>
                </a:schemeClr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314" y="4925140"/>
            <a:ext cx="9144000" cy="1015633"/>
          </a:xfrm>
          <a:prstGeom prst="rect">
            <a:avLst/>
          </a:prstGeom>
          <a:solidFill>
            <a:srgbClr val="00924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kumimoji="0" lang="ru-RU" altLang="ru-RU" sz="1134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627773" y="4925140"/>
            <a:ext cx="6800632" cy="103187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kumimoji="0" lang="ru-RU" sz="2025" b="1" kern="120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10" name="Прямоугольник 9"/>
          <p:cNvSpPr>
            <a:spLocks noChangeArrowheads="1"/>
          </p:cNvSpPr>
          <p:nvPr userDrawn="1"/>
        </p:nvSpPr>
        <p:spPr bwMode="auto">
          <a:xfrm>
            <a:off x="0" y="6257929"/>
            <a:ext cx="9144000" cy="600074"/>
          </a:xfrm>
          <a:prstGeom prst="rect">
            <a:avLst/>
          </a:prstGeom>
          <a:solidFill>
            <a:schemeClr val="bg2">
              <a:alpha val="74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kumimoji="0" lang="ru-RU" altLang="ru-RU" sz="1134">
              <a:solidFill>
                <a:srgbClr val="FFFFFF"/>
              </a:solidFill>
            </a:endParaRPr>
          </a:p>
        </p:txBody>
      </p:sp>
      <p:sp>
        <p:nvSpPr>
          <p:cNvPr id="11" name="Текст 18"/>
          <p:cNvSpPr>
            <a:spLocks noGrp="1"/>
          </p:cNvSpPr>
          <p:nvPr>
            <p:ph type="body" sz="quarter" idx="10"/>
          </p:nvPr>
        </p:nvSpPr>
        <p:spPr>
          <a:xfrm>
            <a:off x="3179105" y="6337005"/>
            <a:ext cx="2785790" cy="4638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87" b="1" baseline="0"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</p:txBody>
      </p:sp>
      <p:pic>
        <p:nvPicPr>
          <p:cNvPr id="12" name="ger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219" y="54482"/>
            <a:ext cx="1007700" cy="1007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D:\Google Диск\5 100\Стиль 5100\5_100_logo_eng.jp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1202" y="54482"/>
            <a:ext cx="1151894" cy="7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80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7"/>
          </p:nvPr>
        </p:nvSpPr>
        <p:spPr>
          <a:xfrm>
            <a:off x="457201" y="1417641"/>
            <a:ext cx="4040187" cy="476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buClr>
                <a:srgbClr val="13B14A"/>
              </a:buClr>
              <a:defRPr lang="en-US" dirty="0" smtClean="0">
                <a:latin typeface="PT Sans" charset="-52"/>
                <a:ea typeface="PT Sans" charset="-52"/>
                <a:cs typeface="PT Sans" charset="-52"/>
              </a:defRPr>
            </a:lvl1pPr>
            <a:lvl2pPr>
              <a:buClr>
                <a:srgbClr val="13B14A"/>
              </a:buClr>
              <a:defRPr lang="en-US" dirty="0" smtClean="0">
                <a:latin typeface="PT Sans" charset="-52"/>
                <a:ea typeface="PT Sans" charset="-52"/>
                <a:cs typeface="PT Sans" charset="-52"/>
              </a:defRPr>
            </a:lvl2pPr>
            <a:lvl3pPr>
              <a:buClr>
                <a:srgbClr val="13B14A"/>
              </a:buClr>
              <a:defRPr lang="en-US" dirty="0" smtClean="0">
                <a:latin typeface="PT Sans" charset="-52"/>
                <a:ea typeface="PT Sans" charset="-52"/>
                <a:cs typeface="PT Sans" charset="-52"/>
              </a:defRPr>
            </a:lvl3pPr>
            <a:lvl4pPr>
              <a:buClr>
                <a:srgbClr val="13B14A"/>
              </a:buClr>
              <a:defRPr lang="en-US" dirty="0" smtClean="0">
                <a:latin typeface="PT Sans" charset="-52"/>
                <a:ea typeface="PT Sans" charset="-52"/>
                <a:cs typeface="PT Sans" charset="-52"/>
              </a:defRPr>
            </a:lvl4pPr>
            <a:lvl5pPr>
              <a:buClr>
                <a:srgbClr val="13B14A"/>
              </a:buClr>
              <a:defRPr lang="en-US" dirty="0">
                <a:latin typeface="PT Sans" charset="-52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8"/>
          </p:nvPr>
        </p:nvSpPr>
        <p:spPr>
          <a:xfrm>
            <a:off x="4646613" y="1417644"/>
            <a:ext cx="4040187" cy="47672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buClr>
                <a:srgbClr val="13B14A"/>
              </a:buClr>
              <a:defRPr lang="en-US" dirty="0" smtClean="0">
                <a:latin typeface="PT Sans" charset="-52"/>
                <a:ea typeface="PT Sans" charset="-52"/>
                <a:cs typeface="PT Sans" charset="-52"/>
              </a:defRPr>
            </a:lvl1pPr>
            <a:lvl2pPr>
              <a:buClr>
                <a:srgbClr val="13B14A"/>
              </a:buClr>
              <a:defRPr lang="en-US" dirty="0" smtClean="0">
                <a:latin typeface="PT Sans" charset="-52"/>
                <a:ea typeface="PT Sans" charset="-52"/>
                <a:cs typeface="PT Sans" charset="-52"/>
              </a:defRPr>
            </a:lvl2pPr>
            <a:lvl3pPr>
              <a:buClr>
                <a:srgbClr val="13B14A"/>
              </a:buClr>
              <a:defRPr lang="en-US" dirty="0" smtClean="0">
                <a:latin typeface="PT Sans" charset="-52"/>
                <a:ea typeface="PT Sans" charset="-52"/>
                <a:cs typeface="PT Sans" charset="-52"/>
              </a:defRPr>
            </a:lvl3pPr>
            <a:lvl4pPr>
              <a:buClr>
                <a:srgbClr val="13B14A"/>
              </a:buClr>
              <a:defRPr lang="en-US" dirty="0" smtClean="0">
                <a:latin typeface="PT Sans" charset="-52"/>
                <a:ea typeface="PT Sans" charset="-52"/>
                <a:cs typeface="PT Sans" charset="-52"/>
              </a:defRPr>
            </a:lvl4pPr>
            <a:lvl5pPr>
              <a:buClr>
                <a:srgbClr val="13B14A"/>
              </a:buClr>
              <a:defRPr lang="en-US" dirty="0">
                <a:latin typeface="PT Sans" charset="-52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</p:txBody>
      </p:sp>
      <p:grpSp>
        <p:nvGrpSpPr>
          <p:cNvPr id="10" name="Группа 9"/>
          <p:cNvGrpSpPr/>
          <p:nvPr userDrawn="1"/>
        </p:nvGrpSpPr>
        <p:grpSpPr>
          <a:xfrm>
            <a:off x="0" y="6510340"/>
            <a:ext cx="9144000" cy="347663"/>
            <a:chOff x="0" y="8680450"/>
            <a:chExt cx="16257588" cy="463550"/>
          </a:xfrm>
        </p:grpSpPr>
        <p:pic>
          <p:nvPicPr>
            <p:cNvPr id="11" name="Рисунок 5" descr="mission_bg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80450"/>
              <a:ext cx="16257588" cy="46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Прямоугольник 11"/>
            <p:cNvSpPr/>
            <p:nvPr userDrawn="1"/>
          </p:nvSpPr>
          <p:spPr>
            <a:xfrm>
              <a:off x="0" y="8680450"/>
              <a:ext cx="16257588" cy="463550"/>
            </a:xfrm>
            <a:prstGeom prst="rect">
              <a:avLst/>
            </a:prstGeom>
            <a:solidFill>
              <a:srgbClr val="13B14A">
                <a:alpha val="8588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34"/>
            </a:p>
          </p:txBody>
        </p:sp>
      </p:grpSp>
      <p:sp>
        <p:nvSpPr>
          <p:cNvPr id="18" name="Прямоугольник 17"/>
          <p:cNvSpPr>
            <a:spLocks noChangeArrowheads="1"/>
          </p:cNvSpPr>
          <p:nvPr userDrawn="1"/>
        </p:nvSpPr>
        <p:spPr bwMode="auto">
          <a:xfrm>
            <a:off x="0" y="-3805"/>
            <a:ext cx="9144000" cy="8685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kumimoji="0" lang="ru-RU" altLang="ru-RU" sz="2016">
              <a:solidFill>
                <a:srgbClr val="FFFFFF"/>
              </a:solidFill>
            </a:endParaRPr>
          </a:p>
        </p:txBody>
      </p:sp>
      <p:sp>
        <p:nvSpPr>
          <p:cNvPr id="20" name="Заголовок 7"/>
          <p:cNvSpPr>
            <a:spLocks noGrp="1"/>
          </p:cNvSpPr>
          <p:nvPr>
            <p:ph type="title"/>
          </p:nvPr>
        </p:nvSpPr>
        <p:spPr>
          <a:xfrm>
            <a:off x="1097650" y="-9435"/>
            <a:ext cx="7588302" cy="874143"/>
          </a:xfrm>
          <a:prstGeom prst="rect">
            <a:avLst/>
          </a:prstGeom>
        </p:spPr>
        <p:txBody>
          <a:bodyPr anchor="ctr"/>
          <a:lstStyle>
            <a:lvl1pPr algn="ctr">
              <a:defRPr sz="2000" b="1" i="0">
                <a:solidFill>
                  <a:schemeClr val="tx2">
                    <a:lumMod val="85000"/>
                    <a:lumOff val="15000"/>
                  </a:schemeClr>
                </a:solidFill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pic>
        <p:nvPicPr>
          <p:cNvPr id="15" name="Picture 2" descr="http://www.spbstu.ru/university/organizational-documents/corporate-identity/identity-files/logo_vert_en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942" y="63556"/>
            <a:ext cx="742779" cy="74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408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646568" y="1417640"/>
            <a:ext cx="4040232" cy="2160740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chemeClr val="accent4"/>
              </a:buClr>
              <a:buNone/>
              <a:defRPr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pPr lvl="0"/>
            <a:r>
              <a:rPr lang="en-US" noProof="0" dirty="0" err="1"/>
              <a:t>Чтобы</a:t>
            </a:r>
            <a:r>
              <a:rPr lang="en-US" noProof="0" dirty="0"/>
              <a:t> </a:t>
            </a:r>
            <a:r>
              <a:rPr lang="en-US" noProof="0" dirty="0" err="1"/>
              <a:t>добавить</a:t>
            </a:r>
            <a:r>
              <a:rPr lang="en-US" noProof="0" dirty="0"/>
              <a:t> </a:t>
            </a:r>
            <a:r>
              <a:rPr lang="en-US" noProof="0" dirty="0" err="1"/>
              <a:t>рисунок</a:t>
            </a:r>
            <a:r>
              <a:rPr lang="en-US" noProof="0" dirty="0"/>
              <a:t>, </a:t>
            </a:r>
            <a:r>
              <a:rPr lang="en-US" noProof="0" dirty="0" err="1"/>
              <a:t>перетащите</a:t>
            </a:r>
            <a:r>
              <a:rPr lang="en-US" noProof="0" dirty="0"/>
              <a:t> </a:t>
            </a:r>
            <a:r>
              <a:rPr lang="en-US" noProof="0" dirty="0" err="1"/>
              <a:t>его</a:t>
            </a:r>
            <a:r>
              <a:rPr lang="en-US" noProof="0" dirty="0"/>
              <a:t> </a:t>
            </a:r>
            <a:r>
              <a:rPr lang="en-US" noProof="0" dirty="0" err="1"/>
              <a:t>на</a:t>
            </a:r>
            <a:r>
              <a:rPr lang="en-US" noProof="0" dirty="0"/>
              <a:t> </a:t>
            </a:r>
            <a:r>
              <a:rPr lang="en-US" noProof="0" dirty="0" err="1"/>
              <a:t>заполнитель</a:t>
            </a:r>
            <a:r>
              <a:rPr lang="en-US" noProof="0" dirty="0"/>
              <a:t> </a:t>
            </a:r>
            <a:r>
              <a:rPr lang="en-US" noProof="0" dirty="0" err="1"/>
              <a:t>или</a:t>
            </a:r>
            <a:r>
              <a:rPr lang="en-US" noProof="0" dirty="0"/>
              <a:t> </a:t>
            </a:r>
            <a:r>
              <a:rPr lang="en-US" noProof="0" dirty="0" err="1"/>
              <a:t>щелкните</a:t>
            </a:r>
            <a:r>
              <a:rPr lang="en-US" noProof="0" dirty="0"/>
              <a:t> </a:t>
            </a:r>
            <a:r>
              <a:rPr lang="en-US" noProof="0" dirty="0" err="1"/>
              <a:t>значок</a:t>
            </a:r>
            <a:endParaRPr lang="en-US" noProof="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4646568" y="3602029"/>
            <a:ext cx="4040232" cy="173215"/>
          </a:xfrm>
          <a:prstGeom prst="rect">
            <a:avLst/>
          </a:prstGeom>
        </p:spPr>
        <p:txBody>
          <a:bodyPr vert="horz" lIns="0" tIns="0" rIns="0" bIns="0" anchor="b"/>
          <a:lstStyle>
            <a:lvl1pPr marL="0" indent="0">
              <a:buNone/>
              <a:defRPr sz="619" baseline="0">
                <a:solidFill>
                  <a:schemeClr val="tx1">
                    <a:lumMod val="65000"/>
                    <a:lumOff val="35000"/>
                  </a:schemeClr>
                </a:solidFill>
                <a:latin typeface="Frutiger Next LT W1G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7"/>
          </p:nvPr>
        </p:nvSpPr>
        <p:spPr>
          <a:xfrm>
            <a:off x="457201" y="1417641"/>
            <a:ext cx="4040187" cy="476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dirty="0" smtClean="0">
                <a:latin typeface="PT Sans" charset="-52"/>
                <a:ea typeface="PT Sans" charset="-52"/>
                <a:cs typeface="PT Sans" charset="-52"/>
              </a:defRPr>
            </a:lvl1pPr>
            <a:lvl2pPr>
              <a:defRPr lang="en-US" dirty="0" smtClean="0">
                <a:latin typeface="PT Sans" charset="-52"/>
                <a:ea typeface="PT Sans" charset="-52"/>
                <a:cs typeface="PT Sans" charset="-52"/>
              </a:defRPr>
            </a:lvl2pPr>
            <a:lvl3pPr>
              <a:defRPr lang="en-US" dirty="0" smtClean="0">
                <a:latin typeface="PT Sans" charset="-52"/>
                <a:ea typeface="PT Sans" charset="-52"/>
                <a:cs typeface="PT Sans" charset="-52"/>
              </a:defRPr>
            </a:lvl3pPr>
            <a:lvl4pPr>
              <a:defRPr lang="en-US" dirty="0" smtClean="0">
                <a:latin typeface="PT Sans" charset="-52"/>
                <a:ea typeface="PT Sans" charset="-52"/>
                <a:cs typeface="PT Sans" charset="-52"/>
              </a:defRPr>
            </a:lvl4pPr>
            <a:lvl5pPr>
              <a:defRPr lang="en-US" dirty="0">
                <a:latin typeface="PT Sans" charset="-52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4646568" y="3852668"/>
            <a:ext cx="4040232" cy="2160740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chemeClr val="accent4"/>
              </a:buClr>
              <a:buNone/>
              <a:defRPr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pPr lvl="0"/>
            <a:r>
              <a:rPr lang="en-US" noProof="0" dirty="0" err="1"/>
              <a:t>Чтобы</a:t>
            </a:r>
            <a:r>
              <a:rPr lang="en-US" noProof="0" dirty="0"/>
              <a:t> </a:t>
            </a:r>
            <a:r>
              <a:rPr lang="en-US" noProof="0" dirty="0" err="1"/>
              <a:t>добавить</a:t>
            </a:r>
            <a:r>
              <a:rPr lang="en-US" noProof="0" dirty="0"/>
              <a:t> </a:t>
            </a:r>
            <a:r>
              <a:rPr lang="en-US" noProof="0" dirty="0" err="1"/>
              <a:t>рисунок</a:t>
            </a:r>
            <a:r>
              <a:rPr lang="en-US" noProof="0" dirty="0"/>
              <a:t>, </a:t>
            </a:r>
            <a:r>
              <a:rPr lang="en-US" noProof="0" dirty="0" err="1"/>
              <a:t>перетащите</a:t>
            </a:r>
            <a:r>
              <a:rPr lang="en-US" noProof="0" dirty="0"/>
              <a:t> </a:t>
            </a:r>
            <a:r>
              <a:rPr lang="en-US" noProof="0" dirty="0" err="1"/>
              <a:t>его</a:t>
            </a:r>
            <a:r>
              <a:rPr lang="en-US" noProof="0" dirty="0"/>
              <a:t> </a:t>
            </a:r>
            <a:r>
              <a:rPr lang="en-US" noProof="0" dirty="0" err="1"/>
              <a:t>на</a:t>
            </a:r>
            <a:r>
              <a:rPr lang="en-US" noProof="0" dirty="0"/>
              <a:t> </a:t>
            </a:r>
            <a:r>
              <a:rPr lang="en-US" noProof="0" dirty="0" err="1"/>
              <a:t>заполнитель</a:t>
            </a:r>
            <a:r>
              <a:rPr lang="en-US" noProof="0" dirty="0"/>
              <a:t> </a:t>
            </a:r>
            <a:r>
              <a:rPr lang="en-US" noProof="0" dirty="0" err="1"/>
              <a:t>или</a:t>
            </a:r>
            <a:r>
              <a:rPr lang="en-US" noProof="0" dirty="0"/>
              <a:t> </a:t>
            </a:r>
            <a:r>
              <a:rPr lang="en-US" noProof="0" dirty="0" err="1"/>
              <a:t>щелкните</a:t>
            </a:r>
            <a:r>
              <a:rPr lang="en-US" noProof="0" dirty="0"/>
              <a:t> </a:t>
            </a:r>
            <a:r>
              <a:rPr lang="en-US" noProof="0" dirty="0" err="1"/>
              <a:t>значок</a:t>
            </a:r>
            <a:endParaRPr lang="en-US" noProof="0" dirty="0"/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4646568" y="6037056"/>
            <a:ext cx="4040232" cy="173215"/>
          </a:xfrm>
          <a:prstGeom prst="rect">
            <a:avLst/>
          </a:prstGeom>
        </p:spPr>
        <p:txBody>
          <a:bodyPr vert="horz" lIns="0" tIns="0" rIns="0" bIns="0" anchor="b"/>
          <a:lstStyle>
            <a:lvl1pPr marL="0" indent="0">
              <a:buNone/>
              <a:defRPr sz="619" baseline="0">
                <a:solidFill>
                  <a:schemeClr val="tx1">
                    <a:lumMod val="65000"/>
                    <a:lumOff val="35000"/>
                  </a:schemeClr>
                </a:solidFill>
                <a:latin typeface="Frutiger Next LT W1G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Образец текста</a:t>
            </a:r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0" y="6510340"/>
            <a:ext cx="9144000" cy="347663"/>
            <a:chOff x="0" y="8680450"/>
            <a:chExt cx="16257588" cy="463550"/>
          </a:xfrm>
        </p:grpSpPr>
        <p:pic>
          <p:nvPicPr>
            <p:cNvPr id="19" name="Рисунок 5" descr="mission_bg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80450"/>
              <a:ext cx="16257588" cy="46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Прямоугольник 19"/>
            <p:cNvSpPr/>
            <p:nvPr userDrawn="1"/>
          </p:nvSpPr>
          <p:spPr>
            <a:xfrm>
              <a:off x="0" y="8680450"/>
              <a:ext cx="16257588" cy="463550"/>
            </a:xfrm>
            <a:prstGeom prst="rect">
              <a:avLst/>
            </a:prstGeom>
            <a:solidFill>
              <a:srgbClr val="13B14A">
                <a:alpha val="8588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34"/>
            </a:p>
          </p:txBody>
        </p:sp>
      </p:grpSp>
      <p:sp>
        <p:nvSpPr>
          <p:cNvPr id="13" name="Прямоугольник 12"/>
          <p:cNvSpPr>
            <a:spLocks noChangeArrowheads="1"/>
          </p:cNvSpPr>
          <p:nvPr userDrawn="1"/>
        </p:nvSpPr>
        <p:spPr bwMode="auto">
          <a:xfrm>
            <a:off x="0" y="-3805"/>
            <a:ext cx="9144000" cy="8685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kumimoji="0" lang="ru-RU" altLang="ru-RU" sz="2016">
              <a:solidFill>
                <a:srgbClr val="FFFFFF"/>
              </a:solidFill>
            </a:endParaRPr>
          </a:p>
        </p:txBody>
      </p:sp>
      <p:sp>
        <p:nvSpPr>
          <p:cNvPr id="16" name="Заголовок 7"/>
          <p:cNvSpPr>
            <a:spLocks noGrp="1"/>
          </p:cNvSpPr>
          <p:nvPr>
            <p:ph type="title"/>
          </p:nvPr>
        </p:nvSpPr>
        <p:spPr>
          <a:xfrm>
            <a:off x="1097650" y="-9435"/>
            <a:ext cx="7588302" cy="874143"/>
          </a:xfrm>
          <a:prstGeom prst="rect">
            <a:avLst/>
          </a:prstGeom>
        </p:spPr>
        <p:txBody>
          <a:bodyPr anchor="ctr"/>
          <a:lstStyle>
            <a:lvl1pPr algn="ctr">
              <a:defRPr sz="2000" b="1" i="0">
                <a:solidFill>
                  <a:schemeClr val="tx2">
                    <a:lumMod val="85000"/>
                    <a:lumOff val="15000"/>
                  </a:schemeClr>
                </a:solidFill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pic>
        <p:nvPicPr>
          <p:cNvPr id="15" name="Picture 2" descr="http://www.spbstu.ru/university/organizational-documents/corporate-identity/identity-files/logo_vert_en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942" y="63556"/>
            <a:ext cx="742779" cy="74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429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with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 userDrawn="1"/>
        </p:nvGrpSpPr>
        <p:grpSpPr>
          <a:xfrm>
            <a:off x="0" y="6510340"/>
            <a:ext cx="9144000" cy="347663"/>
            <a:chOff x="0" y="8680450"/>
            <a:chExt cx="16257588" cy="463550"/>
          </a:xfrm>
        </p:grpSpPr>
        <p:pic>
          <p:nvPicPr>
            <p:cNvPr id="11" name="Рисунок 5" descr="mission_bg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80450"/>
              <a:ext cx="16257588" cy="46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Прямоугольник 11"/>
            <p:cNvSpPr/>
            <p:nvPr userDrawn="1"/>
          </p:nvSpPr>
          <p:spPr>
            <a:xfrm>
              <a:off x="0" y="8680450"/>
              <a:ext cx="16257588" cy="463550"/>
            </a:xfrm>
            <a:prstGeom prst="rect">
              <a:avLst/>
            </a:prstGeom>
            <a:solidFill>
              <a:srgbClr val="13B14A">
                <a:alpha val="8588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34"/>
            </a:p>
          </p:txBody>
        </p:sp>
      </p:grpSp>
      <p:sp>
        <p:nvSpPr>
          <p:cNvPr id="10" name="Объект 9"/>
          <p:cNvSpPr>
            <a:spLocks noGrp="1"/>
          </p:cNvSpPr>
          <p:nvPr>
            <p:ph sz="quarter" idx="10"/>
          </p:nvPr>
        </p:nvSpPr>
        <p:spPr>
          <a:xfrm>
            <a:off x="535729" y="1067200"/>
            <a:ext cx="8150222" cy="5282803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latin typeface="PT Sans" charset="-52"/>
                <a:ea typeface="PT Sans" charset="-52"/>
                <a:cs typeface="PT Sans" charset="-52"/>
              </a:defRPr>
            </a:lvl1pPr>
            <a:lvl2pPr>
              <a:buClr>
                <a:schemeClr val="accent1"/>
              </a:buClr>
              <a:defRPr>
                <a:latin typeface="PT Sans" charset="-52"/>
                <a:ea typeface="PT Sans" charset="-52"/>
                <a:cs typeface="PT Sans" charset="-52"/>
              </a:defRPr>
            </a:lvl2pPr>
            <a:lvl3pPr>
              <a:buClr>
                <a:schemeClr val="accent1"/>
              </a:buClr>
              <a:defRPr>
                <a:latin typeface="PT Sans" charset="-52"/>
                <a:ea typeface="PT Sans" charset="-52"/>
                <a:cs typeface="PT Sans" charset="-52"/>
              </a:defRPr>
            </a:lvl3pPr>
            <a:lvl4pPr>
              <a:buClr>
                <a:schemeClr val="accent1"/>
              </a:buClr>
              <a:defRPr>
                <a:latin typeface="PT Sans" charset="-52"/>
                <a:ea typeface="PT Sans" charset="-52"/>
                <a:cs typeface="PT Sans" charset="-52"/>
              </a:defRPr>
            </a:lvl4pPr>
            <a:lvl5pPr>
              <a:buClr>
                <a:schemeClr val="accent1"/>
              </a:buClr>
              <a:defRPr>
                <a:latin typeface="PT Sans" charset="-52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9" name="Прямоугольник 8"/>
          <p:cNvSpPr>
            <a:spLocks noChangeArrowheads="1"/>
          </p:cNvSpPr>
          <p:nvPr userDrawn="1"/>
        </p:nvSpPr>
        <p:spPr bwMode="auto">
          <a:xfrm>
            <a:off x="0" y="-3805"/>
            <a:ext cx="9144000" cy="8685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kumimoji="0" lang="ru-RU" altLang="ru-RU" sz="2016">
              <a:solidFill>
                <a:srgbClr val="FFFFFF"/>
              </a:solidFill>
            </a:endParaRPr>
          </a:p>
        </p:txBody>
      </p:sp>
      <p:sp>
        <p:nvSpPr>
          <p:cNvPr id="17" name="Заголовок 7"/>
          <p:cNvSpPr>
            <a:spLocks noGrp="1"/>
          </p:cNvSpPr>
          <p:nvPr>
            <p:ph type="title"/>
          </p:nvPr>
        </p:nvSpPr>
        <p:spPr>
          <a:xfrm>
            <a:off x="1097650" y="-9435"/>
            <a:ext cx="7588302" cy="874143"/>
          </a:xfrm>
          <a:prstGeom prst="rect">
            <a:avLst/>
          </a:prstGeom>
        </p:spPr>
        <p:txBody>
          <a:bodyPr anchor="ctr"/>
          <a:lstStyle>
            <a:lvl1pPr algn="ctr">
              <a:defRPr sz="2000" b="1" i="0">
                <a:solidFill>
                  <a:schemeClr val="tx2">
                    <a:lumMod val="85000"/>
                    <a:lumOff val="15000"/>
                  </a:schemeClr>
                </a:solidFill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pic>
        <p:nvPicPr>
          <p:cNvPr id="13" name="Picture 2" descr="http://www.spbstu.ru/university/organizational-documents/corporate-identity/identity-files/logo_vert_en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942" y="63556"/>
            <a:ext cx="742779" cy="74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29243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37218-4FC8-470E-B383-82FAE2BD5B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240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 (1 column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0" y="5202015"/>
            <a:ext cx="9144893" cy="8620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3000" dir="5400000" rotWithShape="0">
              <a:srgbClr val="808080">
                <a:alpha val="12000"/>
              </a:srgbClr>
            </a:outerShdw>
          </a:effectLst>
        </p:spPr>
        <p:txBody>
          <a:bodyPr lIns="25717" rIns="25717" anchor="ctr"/>
          <a:lstStyle/>
          <a:p>
            <a:pPr>
              <a:defRPr sz="2000" b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  <a:sym typeface="Frutiger Next LT W1G"/>
              </a:defRPr>
            </a:pPr>
            <a:endParaRPr sz="1125" dirty="0">
              <a:latin typeface="PT Sans" charset="-52"/>
              <a:ea typeface="PT Sans" charset="-52"/>
              <a:cs typeface="PT Sans" charset="-52"/>
            </a:endParaRPr>
          </a:p>
        </p:txBody>
      </p:sp>
      <p:sp>
        <p:nvSpPr>
          <p:cNvPr id="148" name="Shape 148"/>
          <p:cNvSpPr/>
          <p:nvPr/>
        </p:nvSpPr>
        <p:spPr>
          <a:xfrm>
            <a:off x="1881418" y="5386274"/>
            <a:ext cx="5626025" cy="352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4" tIns="7144" rIns="7144" bIns="7144">
            <a:spAutoFit/>
          </a:bodyPr>
          <a:lstStyle/>
          <a:p>
            <a:pPr>
              <a:defRPr sz="3900"/>
            </a:pPr>
            <a:r>
              <a:rPr sz="2194"/>
              <a:t>Политех – знания высоких достижений</a:t>
            </a:r>
          </a:p>
        </p:txBody>
      </p:sp>
      <p:pic>
        <p:nvPicPr>
          <p:cNvPr id="5" name="Picture 2" descr="http://www.spbstu.ru/university/organizational-documents/corporate-identity/identity-files/logo_vert_en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00" y="5268519"/>
            <a:ext cx="742779" cy="74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85862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775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in Title"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>
          <a:xfrm>
            <a:off x="0" y="3284301"/>
            <a:ext cx="9144000" cy="1411526"/>
          </a:xfrm>
          <a:prstGeom prst="rect">
            <a:avLst/>
          </a:prstGeom>
          <a:solidFill>
            <a:srgbClr val="009242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kumimoji="0" lang="ru-RU" altLang="ru-RU" sz="1134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8883" y="3474127"/>
            <a:ext cx="6800632" cy="103187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kumimoji="0" lang="ru-RU" sz="2025" b="1" kern="120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3342952" y="-1000125"/>
            <a:ext cx="184731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134" dirty="0"/>
          </a:p>
        </p:txBody>
      </p:sp>
      <p:sp>
        <p:nvSpPr>
          <p:cNvPr id="16" name="Прямоугольник 15"/>
          <p:cNvSpPr>
            <a:spLocks noChangeArrowheads="1"/>
          </p:cNvSpPr>
          <p:nvPr userDrawn="1"/>
        </p:nvSpPr>
        <p:spPr bwMode="auto">
          <a:xfrm>
            <a:off x="0" y="6294474"/>
            <a:ext cx="9144000" cy="563528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kumimoji="0" lang="ru-RU" altLang="ru-RU" sz="1134" dirty="0">
              <a:solidFill>
                <a:srgbClr val="FFFFFF"/>
              </a:solidFill>
              <a:latin typeface="PT Sans" charset="-52"/>
              <a:ea typeface="PT Sans" charset="-52"/>
              <a:cs typeface="PT Sans" charset="-52"/>
            </a:endParaRP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0"/>
          </p:nvPr>
        </p:nvSpPr>
        <p:spPr>
          <a:xfrm>
            <a:off x="3257962" y="6417472"/>
            <a:ext cx="2785790" cy="3003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baseline="0"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</p:txBody>
      </p:sp>
      <p:sp>
        <p:nvSpPr>
          <p:cNvPr id="17" name="Прямоугольник 16"/>
          <p:cNvSpPr>
            <a:spLocks noChangeArrowheads="1"/>
          </p:cNvSpPr>
          <p:nvPr userDrawn="1"/>
        </p:nvSpPr>
        <p:spPr bwMode="auto">
          <a:xfrm>
            <a:off x="0" y="4"/>
            <a:ext cx="9144000" cy="1100971"/>
          </a:xfrm>
          <a:prstGeom prst="rect">
            <a:avLst/>
          </a:prstGeom>
          <a:solidFill>
            <a:schemeClr val="bg2">
              <a:alpha val="94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kumimoji="0" lang="ru-RU" altLang="ru-RU" sz="1134" dirty="0">
              <a:solidFill>
                <a:srgbClr val="FFFFFF"/>
              </a:solidFill>
              <a:latin typeface="PT Sans" charset="-52"/>
              <a:ea typeface="PT Sans" charset="-52"/>
              <a:cs typeface="PT Sans" charset="-52"/>
            </a:endParaRPr>
          </a:p>
        </p:txBody>
      </p:sp>
      <p:sp>
        <p:nvSpPr>
          <p:cNvPr id="18" name="Заголовок 1"/>
          <p:cNvSpPr txBox="1">
            <a:spLocks/>
          </p:cNvSpPr>
          <p:nvPr userDrawn="1"/>
        </p:nvSpPr>
        <p:spPr bwMode="auto">
          <a:xfrm>
            <a:off x="2913919" y="184208"/>
            <a:ext cx="4284938" cy="91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kumimoji="0" lang="en-US" altLang="ru-RU" sz="1800" b="1" dirty="0">
                <a:solidFill>
                  <a:schemeClr val="tx1">
                    <a:lumMod val="75000"/>
                  </a:schemeClr>
                </a:solidFill>
                <a:latin typeface="PT Sans Caption" charset="-52"/>
                <a:ea typeface="PT Sans Caption" charset="-52"/>
                <a:cs typeface="PT Sans Caption" charset="-52"/>
              </a:rPr>
              <a:t>Peter the Great </a:t>
            </a:r>
            <a:r>
              <a:rPr kumimoji="0" lang="en-US" altLang="ru-RU" sz="1800" b="1" dirty="0" err="1">
                <a:solidFill>
                  <a:schemeClr val="tx1">
                    <a:lumMod val="75000"/>
                  </a:schemeClr>
                </a:solidFill>
                <a:latin typeface="PT Sans Caption" charset="-52"/>
                <a:ea typeface="PT Sans Caption" charset="-52"/>
                <a:cs typeface="PT Sans Caption" charset="-52"/>
              </a:rPr>
              <a:t>St.Petersburg</a:t>
            </a:r>
            <a:endParaRPr kumimoji="0" lang="en-US" altLang="ru-RU" sz="1800" b="1" dirty="0">
              <a:solidFill>
                <a:schemeClr val="tx1">
                  <a:lumMod val="75000"/>
                </a:schemeClr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eaLnBrk="1" hangingPunct="1"/>
            <a:r>
              <a:rPr kumimoji="0" lang="en-US" altLang="ru-RU" sz="1800" b="1" dirty="0">
                <a:solidFill>
                  <a:schemeClr val="tx1">
                    <a:lumMod val="75000"/>
                  </a:schemeClr>
                </a:solidFill>
                <a:latin typeface="PT Sans Caption" charset="-52"/>
                <a:ea typeface="PT Sans Caption" charset="-52"/>
                <a:cs typeface="PT Sans Caption" charset="-52"/>
              </a:rPr>
              <a:t>Polytechnic University</a:t>
            </a:r>
            <a:endParaRPr kumimoji="0" lang="ru-RU" altLang="ru-RU" sz="1800" b="1" dirty="0">
              <a:solidFill>
                <a:schemeClr val="tx1">
                  <a:lumMod val="75000"/>
                </a:schemeClr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13" name="ger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219" y="54482"/>
            <a:ext cx="1007700" cy="10077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8194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"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 userDrawn="1"/>
        </p:nvSpPr>
        <p:spPr>
          <a:xfrm>
            <a:off x="0" y="1820074"/>
            <a:ext cx="9144000" cy="3066252"/>
          </a:xfrm>
          <a:prstGeom prst="rect">
            <a:avLst/>
          </a:prstGeom>
          <a:gradFill>
            <a:gsLst>
              <a:gs pos="20000">
                <a:schemeClr val="bg1">
                  <a:alpha val="8800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373" tIns="28686" rIns="57373" bIns="28686" anchor="ctr"/>
          <a:lstStyle>
            <a:lvl1pPr defTabSz="906463"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1pPr>
            <a:lvl2pPr defTabSz="906463"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2pPr>
            <a:lvl3pPr defTabSz="906463"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3pPr>
            <a:lvl4pPr defTabSz="906463"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4pPr>
            <a:lvl5pPr defTabSz="906463"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5pPr>
            <a:lvl6pPr marL="3708400" indent="-14224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6pPr>
            <a:lvl7pPr marL="4165600" indent="-14224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7pPr>
            <a:lvl8pPr marL="4622800" indent="-14224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8pPr>
            <a:lvl9pPr marL="5080000" indent="-14224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kumimoji="0" lang="ru-RU" altLang="ru-RU" sz="1800">
              <a:solidFill>
                <a:srgbClr val="FFFFFF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1" y="2318046"/>
            <a:ext cx="5397358" cy="1205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531" b="1" baseline="0">
                <a:solidFill>
                  <a:schemeClr val="tx1">
                    <a:lumMod val="75000"/>
                  </a:schemeClr>
                </a:solidFill>
                <a:latin typeface="PT Sans Caption" charset="-52"/>
                <a:ea typeface="PT Sans Caption" charset="-52"/>
                <a:cs typeface="PT Sans Caption" charset="-52"/>
              </a:defRPr>
            </a:lvl1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7203" y="3533805"/>
            <a:ext cx="5397356" cy="4284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800" b="0" baseline="0">
                <a:solidFill>
                  <a:srgbClr val="000000"/>
                </a:solidFill>
                <a:latin typeface="PT Sans Caption" charset="-52"/>
                <a:ea typeface="PT Sans Caption" charset="-52"/>
                <a:cs typeface="PT Sans Caption" charset="-52"/>
              </a:defRPr>
            </a:lvl1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57201" y="3962253"/>
            <a:ext cx="5397358" cy="304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50" b="0" baseline="0">
                <a:solidFill>
                  <a:srgbClr val="000000"/>
                </a:solidFill>
                <a:latin typeface="PT Sans Caption" charset="-52"/>
                <a:ea typeface="PT Sans Caption" charset="-52"/>
                <a:cs typeface="PT Sans Caption" charset="-52"/>
              </a:defRPr>
            </a:lvl1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57201" y="4267203"/>
            <a:ext cx="5397358" cy="304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50" b="0" baseline="0">
                <a:solidFill>
                  <a:srgbClr val="000000"/>
                </a:solidFill>
                <a:latin typeface="PT Sans Caption" charset="-52"/>
                <a:ea typeface="PT Sans Caption" charset="-52"/>
                <a:cs typeface="PT Sans Caption" charset="-52"/>
              </a:defRPr>
            </a:lvl1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937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/Chapter Title"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" y="2153450"/>
            <a:ext cx="9143106" cy="2371725"/>
          </a:xfrm>
          <a:prstGeom prst="rect">
            <a:avLst/>
          </a:prstGeom>
          <a:gradFill flip="none" rotWithShape="1">
            <a:gsLst>
              <a:gs pos="20000">
                <a:schemeClr val="bg2">
                  <a:alpha val="88000"/>
                </a:schemeClr>
              </a:gs>
              <a:gs pos="100000">
                <a:schemeClr val="bg2">
                  <a:alpha val="50000"/>
                </a:schemeClr>
              </a:gs>
            </a:gsLst>
            <a:lin ang="0" scaled="1"/>
            <a:tileRect/>
          </a:gradFill>
        </p:spPr>
        <p:txBody>
          <a:bodyPr vert="horz" lIns="0" tIns="0" rIns="0" bIns="0" anchor="ctr" anchorCtr="0"/>
          <a:lstStyle>
            <a:lvl1pPr marL="462809" algn="l">
              <a:defRPr sz="3374" baseline="0">
                <a:solidFill>
                  <a:schemeClr val="tx1">
                    <a:lumMod val="75000"/>
                  </a:schemeClr>
                </a:solidFill>
                <a:latin typeface="PT Sans Caption" charset="-52"/>
                <a:ea typeface="PT Sans Caption" charset="-52"/>
                <a:cs typeface="PT Sans Caption" charset="-52"/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0271" y="6008410"/>
            <a:ext cx="8974084" cy="348587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buNone/>
              <a:defRPr lang="en-US" sz="619" smtClean="0">
                <a:solidFill>
                  <a:schemeClr val="bg1">
                    <a:lumMod val="65000"/>
                  </a:schemeClr>
                </a:solidFill>
                <a:latin typeface="Frutiger Next LT W1G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02807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1"/>
            <a:ext cx="9144000" cy="64579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099" b="1" baseline="0">
                <a:solidFill>
                  <a:schemeClr val="tx1">
                    <a:lumMod val="75000"/>
                  </a:schemeClr>
                </a:solidFill>
                <a:latin typeface="PT Sans Caption" charset="-52"/>
                <a:ea typeface="PT Sans Caption" charset="-52"/>
                <a:cs typeface="PT Sans Caption" charset="-52"/>
              </a:defRPr>
            </a:lvl1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90248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in Title"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>
          <a:xfrm>
            <a:off x="0" y="3284301"/>
            <a:ext cx="9144000" cy="1411526"/>
          </a:xfrm>
          <a:prstGeom prst="rect">
            <a:avLst/>
          </a:prstGeom>
          <a:solidFill>
            <a:srgbClr val="009242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kumimoji="0" lang="ru-RU" altLang="ru-RU" sz="1134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67454" y="3663952"/>
            <a:ext cx="6800632" cy="708024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kumimoji="0" lang="ru-RU" sz="2700" b="1" kern="1200" baseline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3342952" y="-1000125"/>
            <a:ext cx="184731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134" dirty="0"/>
          </a:p>
        </p:txBody>
      </p:sp>
      <p:sp>
        <p:nvSpPr>
          <p:cNvPr id="16" name="Прямоугольник 15"/>
          <p:cNvSpPr>
            <a:spLocks noChangeArrowheads="1"/>
          </p:cNvSpPr>
          <p:nvPr userDrawn="1"/>
        </p:nvSpPr>
        <p:spPr bwMode="auto">
          <a:xfrm>
            <a:off x="0" y="6139546"/>
            <a:ext cx="9144000" cy="718457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kumimoji="0" lang="ru-RU" altLang="ru-RU" sz="1134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 userDrawn="1"/>
        </p:nvSpPr>
        <p:spPr bwMode="auto">
          <a:xfrm>
            <a:off x="0" y="4"/>
            <a:ext cx="9144000" cy="1100971"/>
          </a:xfrm>
          <a:prstGeom prst="rect">
            <a:avLst/>
          </a:prstGeom>
          <a:solidFill>
            <a:schemeClr val="bg2">
              <a:alpha val="94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kumimoji="0" lang="ru-RU" altLang="ru-RU" sz="1134">
              <a:solidFill>
                <a:srgbClr val="FFFFFF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 userDrawn="1"/>
        </p:nvSpPr>
        <p:spPr bwMode="auto">
          <a:xfrm>
            <a:off x="2913919" y="184208"/>
            <a:ext cx="4284938" cy="91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Frutiger Next LT W1G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kumimoji="0" lang="en-US" altLang="ru-RU" sz="1800" b="1" dirty="0">
                <a:solidFill>
                  <a:schemeClr val="tx1">
                    <a:lumMod val="75000"/>
                  </a:schemeClr>
                </a:solidFill>
                <a:latin typeface="PT Sans Caption" charset="-52"/>
                <a:ea typeface="PT Sans Caption" charset="-52"/>
                <a:cs typeface="PT Sans Caption" charset="-52"/>
              </a:rPr>
              <a:t>Peter the Great </a:t>
            </a:r>
            <a:r>
              <a:rPr kumimoji="0" lang="en-US" altLang="ru-RU" sz="1800" b="1" dirty="0" err="1">
                <a:solidFill>
                  <a:schemeClr val="tx1">
                    <a:lumMod val="75000"/>
                  </a:schemeClr>
                </a:solidFill>
                <a:latin typeface="PT Sans Caption" charset="-52"/>
                <a:ea typeface="PT Sans Caption" charset="-52"/>
                <a:cs typeface="PT Sans Caption" charset="-52"/>
              </a:rPr>
              <a:t>St.Petersburg</a:t>
            </a:r>
            <a:endParaRPr kumimoji="0" lang="en-US" altLang="ru-RU" sz="1800" b="1" dirty="0">
              <a:solidFill>
                <a:schemeClr val="tx1">
                  <a:lumMod val="75000"/>
                </a:schemeClr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eaLnBrk="1" hangingPunct="1"/>
            <a:r>
              <a:rPr kumimoji="0" lang="en-US" altLang="ru-RU" sz="1800" b="1" dirty="0">
                <a:solidFill>
                  <a:schemeClr val="tx1">
                    <a:lumMod val="75000"/>
                  </a:schemeClr>
                </a:solidFill>
                <a:latin typeface="PT Sans Caption" charset="-52"/>
                <a:ea typeface="PT Sans Caption" charset="-52"/>
                <a:cs typeface="PT Sans Caption" charset="-52"/>
              </a:rPr>
              <a:t>Polytechnic University</a:t>
            </a:r>
            <a:endParaRPr kumimoji="0" lang="ru-RU" altLang="ru-RU" sz="1800" b="1" dirty="0">
              <a:solidFill>
                <a:schemeClr val="tx1">
                  <a:lumMod val="75000"/>
                </a:schemeClr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12" name="ger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219" y="54482"/>
            <a:ext cx="1007700" cy="10077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8617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1 column)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 userDrawn="1">
            <p:ph idx="1"/>
          </p:nvPr>
        </p:nvSpPr>
        <p:spPr>
          <a:xfrm>
            <a:off x="457200" y="1441290"/>
            <a:ext cx="8229644" cy="476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826" indent="-282827">
              <a:buClr>
                <a:srgbClr val="13B14A"/>
              </a:buClr>
              <a:buSzPct val="100000"/>
              <a:buFont typeface="Wingdings" charset="2"/>
              <a:buChar char="§"/>
              <a:defRPr sz="2531" b="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1pPr>
            <a:lvl2pPr marL="742788" indent="-257115">
              <a:buClr>
                <a:srgbClr val="13B14A"/>
              </a:buClr>
              <a:buSzPct val="100000"/>
              <a:buFont typeface="Wingdings" charset="2"/>
              <a:buChar char="§"/>
              <a:defRPr sz="2025" b="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2pPr>
            <a:lvl3pPr marL="1142751" indent="-231404">
              <a:buClr>
                <a:srgbClr val="13B14A"/>
              </a:buClr>
              <a:buSzPct val="100000"/>
              <a:buFont typeface="Wingdings" charset="2"/>
              <a:buChar char="§"/>
              <a:defRPr sz="1800" b="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3pPr>
            <a:lvl4pPr marL="1599851" indent="-205692">
              <a:buClr>
                <a:srgbClr val="13B14A"/>
              </a:buClr>
              <a:buSzPct val="100000"/>
              <a:buFont typeface="Wingdings" charset="2"/>
              <a:buChar char="§"/>
              <a:defRPr sz="1518" b="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4pPr>
            <a:lvl5pPr marL="2056952" indent="-179980">
              <a:buClr>
                <a:srgbClr val="13B14A"/>
              </a:buClr>
              <a:buSzPct val="100000"/>
              <a:buFont typeface="Wingdings" charset="2"/>
              <a:buChar char="§"/>
              <a:defRPr sz="1350" b="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</p:txBody>
      </p:sp>
      <p:grpSp>
        <p:nvGrpSpPr>
          <p:cNvPr id="10" name="Группа 9"/>
          <p:cNvGrpSpPr/>
          <p:nvPr userDrawn="1"/>
        </p:nvGrpSpPr>
        <p:grpSpPr>
          <a:xfrm>
            <a:off x="0" y="6509722"/>
            <a:ext cx="9144000" cy="347663"/>
            <a:chOff x="0" y="8680450"/>
            <a:chExt cx="16257588" cy="463550"/>
          </a:xfrm>
        </p:grpSpPr>
        <p:pic>
          <p:nvPicPr>
            <p:cNvPr id="11" name="Рисунок 5" descr="mission_bg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80450"/>
              <a:ext cx="16257588" cy="46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Прямоугольник 11"/>
            <p:cNvSpPr/>
            <p:nvPr userDrawn="1"/>
          </p:nvSpPr>
          <p:spPr>
            <a:xfrm>
              <a:off x="0" y="8680450"/>
              <a:ext cx="16257588" cy="463550"/>
            </a:xfrm>
            <a:prstGeom prst="rect">
              <a:avLst/>
            </a:prstGeom>
            <a:solidFill>
              <a:srgbClr val="13B14A">
                <a:alpha val="8588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34"/>
            </a:p>
          </p:txBody>
        </p:sp>
      </p:grpSp>
      <p:sp>
        <p:nvSpPr>
          <p:cNvPr id="13" name="Прямоугольник 12"/>
          <p:cNvSpPr>
            <a:spLocks noChangeArrowheads="1"/>
          </p:cNvSpPr>
          <p:nvPr userDrawn="1"/>
        </p:nvSpPr>
        <p:spPr bwMode="auto">
          <a:xfrm>
            <a:off x="0" y="6355"/>
            <a:ext cx="9144000" cy="8685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kumimoji="0" lang="ru-RU" altLang="ru-RU" sz="2016">
              <a:solidFill>
                <a:srgbClr val="FFFFFF"/>
              </a:solidFill>
            </a:endParaRPr>
          </a:p>
        </p:txBody>
      </p:sp>
      <p:sp>
        <p:nvSpPr>
          <p:cNvPr id="16" name="Заголовок 7"/>
          <p:cNvSpPr>
            <a:spLocks noGrp="1"/>
          </p:cNvSpPr>
          <p:nvPr>
            <p:ph type="title"/>
          </p:nvPr>
        </p:nvSpPr>
        <p:spPr>
          <a:xfrm>
            <a:off x="2779058" y="-9435"/>
            <a:ext cx="5906893" cy="874143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solidFill>
                  <a:schemeClr val="tx2">
                    <a:lumMod val="85000"/>
                    <a:lumOff val="15000"/>
                  </a:schemeClr>
                </a:solidFill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8432800" y="6577601"/>
            <a:ext cx="622300" cy="381999"/>
          </a:xfrm>
          <a:prstGeom prst="rect">
            <a:avLst/>
          </a:prstGeom>
        </p:spPr>
        <p:txBody>
          <a:bodyPr vert="horz" wrap="square" lIns="137567" tIns="68783" rIns="137567" bIns="68783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511800" rtl="0" eaLnBrk="1" fontAlgn="base" hangingPunct="1">
              <a:spcBef>
                <a:spcPct val="0"/>
              </a:spcBef>
              <a:spcAft>
                <a:spcPct val="0"/>
              </a:spcAft>
              <a:defRPr kumimoji="0" sz="1800" kern="1200">
                <a:solidFill>
                  <a:schemeClr val="tx1"/>
                </a:solidFill>
                <a:latin typeface="Frutiger Next LT W1G" charset="0"/>
                <a:ea typeface="+mn-ea"/>
                <a:cs typeface="Arial" panose="020B0604020202020204" pitchFamily="34" charset="0"/>
              </a:defRPr>
            </a:lvl1pPr>
            <a:lvl2pPr marL="511800" indent="-223911" algn="l" defTabSz="511800" rtl="0" eaLnBrk="0" fontAlgn="base" hangingPunct="0">
              <a:spcBef>
                <a:spcPct val="0"/>
              </a:spcBef>
              <a:spcAft>
                <a:spcPct val="0"/>
              </a:spcAft>
              <a:defRPr kumimoji="1" sz="2016" kern="1200">
                <a:solidFill>
                  <a:schemeClr val="tx1"/>
                </a:solidFill>
                <a:latin typeface="Frutiger Next LT W1G" charset="0"/>
                <a:ea typeface="+mn-ea"/>
                <a:cs typeface="Arial" panose="020B0604020202020204" pitchFamily="34" charset="0"/>
              </a:defRPr>
            </a:lvl2pPr>
            <a:lvl3pPr marL="1023598" indent="-447824" algn="l" defTabSz="511800" rtl="0" eaLnBrk="0" fontAlgn="base" hangingPunct="0">
              <a:spcBef>
                <a:spcPct val="0"/>
              </a:spcBef>
              <a:spcAft>
                <a:spcPct val="0"/>
              </a:spcAft>
              <a:defRPr kumimoji="1" sz="2016" kern="1200">
                <a:solidFill>
                  <a:schemeClr val="tx1"/>
                </a:solidFill>
                <a:latin typeface="Frutiger Next LT W1G" charset="0"/>
                <a:ea typeface="+mn-ea"/>
                <a:cs typeface="Arial" panose="020B0604020202020204" pitchFamily="34" charset="0"/>
              </a:defRPr>
            </a:lvl3pPr>
            <a:lvl4pPr marL="1535398" indent="-671736" algn="l" defTabSz="511800" rtl="0" eaLnBrk="0" fontAlgn="base" hangingPunct="0">
              <a:spcBef>
                <a:spcPct val="0"/>
              </a:spcBef>
              <a:spcAft>
                <a:spcPct val="0"/>
              </a:spcAft>
              <a:defRPr kumimoji="1" sz="2016" kern="1200">
                <a:solidFill>
                  <a:schemeClr val="tx1"/>
                </a:solidFill>
                <a:latin typeface="Frutiger Next LT W1G" charset="0"/>
                <a:ea typeface="+mn-ea"/>
                <a:cs typeface="Arial" panose="020B0604020202020204" pitchFamily="34" charset="0"/>
              </a:defRPr>
            </a:lvl4pPr>
            <a:lvl5pPr marL="2047196" indent="-895649" algn="l" defTabSz="511800" rtl="0" eaLnBrk="0" fontAlgn="base" hangingPunct="0">
              <a:spcBef>
                <a:spcPct val="0"/>
              </a:spcBef>
              <a:spcAft>
                <a:spcPct val="0"/>
              </a:spcAft>
              <a:defRPr kumimoji="1" sz="2016" kern="1200">
                <a:solidFill>
                  <a:schemeClr val="tx1"/>
                </a:solidFill>
                <a:latin typeface="Frutiger Next LT W1G" charset="0"/>
                <a:ea typeface="+mn-ea"/>
                <a:cs typeface="Arial" panose="020B0604020202020204" pitchFamily="34" charset="0"/>
              </a:defRPr>
            </a:lvl5pPr>
            <a:lvl6pPr marL="1439436" algn="l" defTabSz="575774" rtl="0" eaLnBrk="1" latinLnBrk="0" hangingPunct="1">
              <a:defRPr kumimoji="1" sz="2016" kern="1200">
                <a:solidFill>
                  <a:schemeClr val="tx1"/>
                </a:solidFill>
                <a:latin typeface="Frutiger Next LT W1G" charset="0"/>
                <a:ea typeface="+mn-ea"/>
                <a:cs typeface="Arial" panose="020B0604020202020204" pitchFamily="34" charset="0"/>
              </a:defRPr>
            </a:lvl6pPr>
            <a:lvl7pPr marL="1727322" algn="l" defTabSz="575774" rtl="0" eaLnBrk="1" latinLnBrk="0" hangingPunct="1">
              <a:defRPr kumimoji="1" sz="2016" kern="1200">
                <a:solidFill>
                  <a:schemeClr val="tx1"/>
                </a:solidFill>
                <a:latin typeface="Frutiger Next LT W1G" charset="0"/>
                <a:ea typeface="+mn-ea"/>
                <a:cs typeface="Arial" panose="020B0604020202020204" pitchFamily="34" charset="0"/>
              </a:defRPr>
            </a:lvl7pPr>
            <a:lvl8pPr marL="2015209" algn="l" defTabSz="575774" rtl="0" eaLnBrk="1" latinLnBrk="0" hangingPunct="1">
              <a:defRPr kumimoji="1" sz="2016" kern="1200">
                <a:solidFill>
                  <a:schemeClr val="tx1"/>
                </a:solidFill>
                <a:latin typeface="Frutiger Next LT W1G" charset="0"/>
                <a:ea typeface="+mn-ea"/>
                <a:cs typeface="Arial" panose="020B0604020202020204" pitchFamily="34" charset="0"/>
              </a:defRPr>
            </a:lvl8pPr>
            <a:lvl9pPr marL="2303095" algn="l" defTabSz="575774" rtl="0" eaLnBrk="1" latinLnBrk="0" hangingPunct="1">
              <a:defRPr kumimoji="1" sz="2016" kern="1200">
                <a:solidFill>
                  <a:schemeClr val="tx1"/>
                </a:solidFill>
                <a:latin typeface="Frutiger Next LT W1G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US" altLang="ru-RU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8432800" y="6519269"/>
            <a:ext cx="622300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7C255520-DBB6-43F2-B368-8693D036D2A7}" type="slidenum">
              <a:rPr lang="ru-RU" sz="1600" smtClean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pPr algn="ctr"/>
              <a:t>‹#›</a:t>
            </a:fld>
            <a:endParaRPr lang="ru-RU" sz="1600" dirty="0">
              <a:solidFill>
                <a:schemeClr val="bg1"/>
              </a:solidFill>
              <a:latin typeface="PT Sans" charset="-52"/>
              <a:ea typeface="PT Sans" charset="-52"/>
              <a:cs typeface="PT Sans" charset="-52"/>
            </a:endParaRPr>
          </a:p>
        </p:txBody>
      </p:sp>
      <p:sp>
        <p:nvSpPr>
          <p:cNvPr id="15" name="Shape 216"/>
          <p:cNvSpPr txBox="1">
            <a:spLocks/>
          </p:cNvSpPr>
          <p:nvPr userDrawn="1"/>
        </p:nvSpPr>
        <p:spPr>
          <a:xfrm>
            <a:off x="0" y="6529376"/>
            <a:ext cx="8523890" cy="33633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095" rtl="0" eaLnBrk="1" fontAlgn="base" hangingPunct="1">
              <a:spcBef>
                <a:spcPct val="0"/>
              </a:spcBef>
              <a:spcAft>
                <a:spcPct val="0"/>
              </a:spcAft>
              <a:defRPr sz="2400" b="1" i="0" kern="1200">
                <a:solidFill>
                  <a:srgbClr val="424242"/>
                </a:solidFill>
                <a:latin typeface="PT Sans" charset="-52"/>
                <a:ea typeface="PT Sans" charset="-52"/>
                <a:cs typeface="PT Sans" charset="-52"/>
              </a:defRPr>
            </a:lvl1pPr>
            <a:lvl2pPr algn="l" defTabSz="457095" rtl="0" eaLnBrk="1" fontAlgn="base" hangingPunct="1">
              <a:spcBef>
                <a:spcPct val="0"/>
              </a:spcBef>
              <a:spcAft>
                <a:spcPct val="0"/>
              </a:spcAft>
              <a:defRPr sz="2531" b="1">
                <a:solidFill>
                  <a:srgbClr val="1B58A8"/>
                </a:solidFill>
                <a:latin typeface="Frutiger Next LT W1G" charset="0"/>
                <a:ea typeface="Arial" panose="020B0604020202020204" pitchFamily="34" charset="0"/>
                <a:cs typeface="Frutiger Next LT W1G" charset="0"/>
              </a:defRPr>
            </a:lvl2pPr>
            <a:lvl3pPr algn="l" defTabSz="457095" rtl="0" eaLnBrk="1" fontAlgn="base" hangingPunct="1">
              <a:spcBef>
                <a:spcPct val="0"/>
              </a:spcBef>
              <a:spcAft>
                <a:spcPct val="0"/>
              </a:spcAft>
              <a:defRPr sz="2531" b="1">
                <a:solidFill>
                  <a:srgbClr val="1B58A8"/>
                </a:solidFill>
                <a:latin typeface="Frutiger Next LT W1G" charset="0"/>
                <a:ea typeface="Arial" panose="020B0604020202020204" pitchFamily="34" charset="0"/>
                <a:cs typeface="Frutiger Next LT W1G" charset="0"/>
              </a:defRPr>
            </a:lvl3pPr>
            <a:lvl4pPr algn="l" defTabSz="457095" rtl="0" eaLnBrk="1" fontAlgn="base" hangingPunct="1">
              <a:spcBef>
                <a:spcPct val="0"/>
              </a:spcBef>
              <a:spcAft>
                <a:spcPct val="0"/>
              </a:spcAft>
              <a:defRPr sz="2531" b="1">
                <a:solidFill>
                  <a:srgbClr val="1B58A8"/>
                </a:solidFill>
                <a:latin typeface="Frutiger Next LT W1G" charset="0"/>
                <a:ea typeface="Arial" panose="020B0604020202020204" pitchFamily="34" charset="0"/>
                <a:cs typeface="Frutiger Next LT W1G" charset="0"/>
              </a:defRPr>
            </a:lvl4pPr>
            <a:lvl5pPr algn="l" defTabSz="457095" rtl="0" eaLnBrk="1" fontAlgn="base" hangingPunct="1">
              <a:spcBef>
                <a:spcPct val="0"/>
              </a:spcBef>
              <a:spcAft>
                <a:spcPct val="0"/>
              </a:spcAft>
              <a:defRPr sz="2531" b="1">
                <a:solidFill>
                  <a:srgbClr val="1B58A8"/>
                </a:solidFill>
                <a:latin typeface="Frutiger Next LT W1G" charset="0"/>
                <a:ea typeface="Arial" panose="020B0604020202020204" pitchFamily="34" charset="0"/>
                <a:cs typeface="Frutiger Next LT W1G" charset="0"/>
              </a:defRPr>
            </a:lvl5pPr>
            <a:lvl6pPr marL="257115" algn="l" defTabSz="457095" rtl="0" eaLnBrk="1" fontAlgn="base" hangingPunct="1">
              <a:spcBef>
                <a:spcPct val="0"/>
              </a:spcBef>
              <a:spcAft>
                <a:spcPct val="0"/>
              </a:spcAft>
              <a:defRPr sz="2531" b="1">
                <a:solidFill>
                  <a:srgbClr val="1B58A8"/>
                </a:solidFill>
                <a:latin typeface="Frutiger Next LT W1G" charset="0"/>
                <a:ea typeface="Arial" panose="020B0604020202020204" pitchFamily="34" charset="0"/>
              </a:defRPr>
            </a:lvl6pPr>
            <a:lvl7pPr marL="514232" algn="l" defTabSz="457095" rtl="0" eaLnBrk="1" fontAlgn="base" hangingPunct="1">
              <a:spcBef>
                <a:spcPct val="0"/>
              </a:spcBef>
              <a:spcAft>
                <a:spcPct val="0"/>
              </a:spcAft>
              <a:defRPr sz="2531" b="1">
                <a:solidFill>
                  <a:srgbClr val="1B58A8"/>
                </a:solidFill>
                <a:latin typeface="Frutiger Next LT W1G" charset="0"/>
                <a:ea typeface="Arial" panose="020B0604020202020204" pitchFamily="34" charset="0"/>
              </a:defRPr>
            </a:lvl7pPr>
            <a:lvl8pPr marL="771347" algn="l" defTabSz="457095" rtl="0" eaLnBrk="1" fontAlgn="base" hangingPunct="1">
              <a:spcBef>
                <a:spcPct val="0"/>
              </a:spcBef>
              <a:spcAft>
                <a:spcPct val="0"/>
              </a:spcAft>
              <a:defRPr sz="2531" b="1">
                <a:solidFill>
                  <a:srgbClr val="1B58A8"/>
                </a:solidFill>
                <a:latin typeface="Frutiger Next LT W1G" charset="0"/>
                <a:ea typeface="Arial" panose="020B0604020202020204" pitchFamily="34" charset="0"/>
              </a:defRPr>
            </a:lvl8pPr>
            <a:lvl9pPr marL="1028463" algn="l" defTabSz="457095" rtl="0" eaLnBrk="1" fontAlgn="base" hangingPunct="1">
              <a:spcBef>
                <a:spcPct val="0"/>
              </a:spcBef>
              <a:spcAft>
                <a:spcPct val="0"/>
              </a:spcAft>
              <a:defRPr sz="2531" b="1">
                <a:solidFill>
                  <a:srgbClr val="1B58A8"/>
                </a:solidFill>
                <a:latin typeface="Frutiger Next LT W1G" charset="0"/>
                <a:ea typeface="Arial" panose="020B0604020202020204" pitchFamily="34" charset="0"/>
              </a:defRPr>
            </a:lvl9pPr>
          </a:lstStyle>
          <a:p>
            <a:pPr algn="l"/>
            <a:endParaRPr kumimoji="0" lang="ru-RU" sz="11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0" name="Picture 2" descr="http://www.spbstu.ru/university/organizational-documents/corporate-identity/identity-files/logo_vert_en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942" y="63556"/>
            <a:ext cx="742779" cy="74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65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ontent_radial_grad">
    <p:bg>
      <p:bgPr>
        <a:gradFill flip="none" rotWithShape="1">
          <a:gsLst>
            <a:gs pos="46000">
              <a:schemeClr val="bg1"/>
            </a:gs>
            <a:gs pos="100000">
              <a:schemeClr val="bg1">
                <a:lumMod val="85000"/>
                <a:alpha val="71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441290"/>
            <a:ext cx="8229644" cy="476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826" indent="-282827">
              <a:buClr>
                <a:srgbClr val="13B14A"/>
              </a:buClr>
              <a:buSzPct val="100000"/>
              <a:buFont typeface="Wingdings" charset="2"/>
              <a:buChar char="§"/>
              <a:defRPr sz="2531" b="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1pPr>
            <a:lvl2pPr marL="742788" indent="-257115">
              <a:buClr>
                <a:srgbClr val="13B14A"/>
              </a:buClr>
              <a:buSzPct val="100000"/>
              <a:buFont typeface="Wingdings" charset="2"/>
              <a:buChar char="§"/>
              <a:defRPr sz="2025" b="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2pPr>
            <a:lvl3pPr marL="1142751" indent="-231404">
              <a:buClr>
                <a:srgbClr val="13B14A"/>
              </a:buClr>
              <a:buSzPct val="100000"/>
              <a:buFont typeface="Wingdings" charset="2"/>
              <a:buChar char="§"/>
              <a:defRPr sz="1800" b="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3pPr>
            <a:lvl4pPr marL="1599851" indent="-205692">
              <a:buClr>
                <a:srgbClr val="13B14A"/>
              </a:buClr>
              <a:buSzPct val="100000"/>
              <a:buFont typeface="Wingdings" charset="2"/>
              <a:buChar char="§"/>
              <a:defRPr sz="1518" b="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4pPr>
            <a:lvl5pPr marL="2056952" indent="-179980">
              <a:buClr>
                <a:srgbClr val="13B14A"/>
              </a:buClr>
              <a:buSzPct val="100000"/>
              <a:buFont typeface="Wingdings" charset="2"/>
              <a:buChar char="§"/>
              <a:defRPr sz="1350" b="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</p:txBody>
      </p:sp>
      <p:grpSp>
        <p:nvGrpSpPr>
          <p:cNvPr id="10" name="Группа 9"/>
          <p:cNvGrpSpPr/>
          <p:nvPr userDrawn="1"/>
        </p:nvGrpSpPr>
        <p:grpSpPr>
          <a:xfrm>
            <a:off x="0" y="6510340"/>
            <a:ext cx="9144000" cy="347663"/>
            <a:chOff x="0" y="8680450"/>
            <a:chExt cx="16257588" cy="463550"/>
          </a:xfrm>
        </p:grpSpPr>
        <p:pic>
          <p:nvPicPr>
            <p:cNvPr id="11" name="Рисунок 5" descr="mission_bg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80450"/>
              <a:ext cx="16257588" cy="46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Прямоугольник 11"/>
            <p:cNvSpPr/>
            <p:nvPr userDrawn="1"/>
          </p:nvSpPr>
          <p:spPr>
            <a:xfrm>
              <a:off x="0" y="8680450"/>
              <a:ext cx="16257588" cy="463550"/>
            </a:xfrm>
            <a:prstGeom prst="rect">
              <a:avLst/>
            </a:prstGeom>
            <a:solidFill>
              <a:srgbClr val="13B14A">
                <a:alpha val="8588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34"/>
            </a:p>
          </p:txBody>
        </p:sp>
      </p:grpSp>
      <p:sp>
        <p:nvSpPr>
          <p:cNvPr id="9" name="Прямоугольник 8"/>
          <p:cNvSpPr>
            <a:spLocks noChangeArrowheads="1"/>
          </p:cNvSpPr>
          <p:nvPr userDrawn="1"/>
        </p:nvSpPr>
        <p:spPr bwMode="auto">
          <a:xfrm>
            <a:off x="0" y="-3805"/>
            <a:ext cx="9144000" cy="8685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kumimoji="0" lang="ru-RU" altLang="ru-RU" sz="2016">
              <a:solidFill>
                <a:srgbClr val="FFFFFF"/>
              </a:solidFill>
            </a:endParaRPr>
          </a:p>
        </p:txBody>
      </p:sp>
      <p:sp>
        <p:nvSpPr>
          <p:cNvPr id="16" name="Заголовок 7"/>
          <p:cNvSpPr>
            <a:spLocks noGrp="1"/>
          </p:cNvSpPr>
          <p:nvPr>
            <p:ph type="title"/>
          </p:nvPr>
        </p:nvSpPr>
        <p:spPr>
          <a:xfrm>
            <a:off x="1097650" y="-9435"/>
            <a:ext cx="7588302" cy="874143"/>
          </a:xfrm>
          <a:prstGeom prst="rect">
            <a:avLst/>
          </a:prstGeom>
        </p:spPr>
        <p:txBody>
          <a:bodyPr anchor="ctr"/>
          <a:lstStyle>
            <a:lvl1pPr algn="ctr">
              <a:defRPr sz="2000" b="1" i="0">
                <a:solidFill>
                  <a:schemeClr val="tx2">
                    <a:lumMod val="85000"/>
                    <a:lumOff val="15000"/>
                  </a:schemeClr>
                </a:solidFill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pic>
        <p:nvPicPr>
          <p:cNvPr id="13" name="Picture 2" descr="http://www.spbstu.ru/university/organizational-documents/corporate-identity/identity-files/logo_vert_en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942" y="63556"/>
            <a:ext cx="742779" cy="74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53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content_radial_grad">
    <p:bg>
      <p:bgPr>
        <a:blipFill dpi="0" rotWithShape="1">
          <a:blip r:embed="rId2">
            <a:alphaModFix amt="1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441290"/>
            <a:ext cx="8229644" cy="476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826" indent="-282827">
              <a:buClr>
                <a:srgbClr val="13B14A"/>
              </a:buClr>
              <a:buSzPct val="100000"/>
              <a:buFont typeface="Wingdings" charset="2"/>
              <a:buChar char="§"/>
              <a:defRPr sz="2531" b="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1pPr>
            <a:lvl2pPr marL="742788" indent="-257115">
              <a:buClr>
                <a:srgbClr val="13B14A"/>
              </a:buClr>
              <a:buSzPct val="100000"/>
              <a:buFont typeface="Wingdings" charset="2"/>
              <a:buChar char="§"/>
              <a:defRPr sz="2025" b="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2pPr>
            <a:lvl3pPr marL="1142751" indent="-231404">
              <a:buClr>
                <a:srgbClr val="13B14A"/>
              </a:buClr>
              <a:buSzPct val="100000"/>
              <a:buFont typeface="Wingdings" charset="2"/>
              <a:buChar char="§"/>
              <a:defRPr sz="1800" b="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3pPr>
            <a:lvl4pPr marL="1599851" indent="-205692">
              <a:buClr>
                <a:srgbClr val="13B14A"/>
              </a:buClr>
              <a:buSzPct val="100000"/>
              <a:buFont typeface="Wingdings" charset="2"/>
              <a:buChar char="§"/>
              <a:defRPr sz="1518" b="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4pPr>
            <a:lvl5pPr marL="2056952" indent="-179980">
              <a:buClr>
                <a:srgbClr val="13B14A"/>
              </a:buClr>
              <a:buSzPct val="100000"/>
              <a:buFont typeface="Wingdings" charset="2"/>
              <a:buChar char="§"/>
              <a:defRPr sz="1350" b="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</p:txBody>
      </p:sp>
      <p:grpSp>
        <p:nvGrpSpPr>
          <p:cNvPr id="10" name="Группа 9"/>
          <p:cNvGrpSpPr/>
          <p:nvPr userDrawn="1"/>
        </p:nvGrpSpPr>
        <p:grpSpPr>
          <a:xfrm>
            <a:off x="0" y="6510340"/>
            <a:ext cx="9144000" cy="347663"/>
            <a:chOff x="0" y="8680450"/>
            <a:chExt cx="16257588" cy="463550"/>
          </a:xfrm>
        </p:grpSpPr>
        <p:pic>
          <p:nvPicPr>
            <p:cNvPr id="11" name="Рисунок 5" descr="mission_bg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80450"/>
              <a:ext cx="16257588" cy="46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Прямоугольник 11"/>
            <p:cNvSpPr/>
            <p:nvPr userDrawn="1"/>
          </p:nvSpPr>
          <p:spPr>
            <a:xfrm>
              <a:off x="0" y="8680450"/>
              <a:ext cx="16257588" cy="463550"/>
            </a:xfrm>
            <a:prstGeom prst="rect">
              <a:avLst/>
            </a:prstGeom>
            <a:solidFill>
              <a:srgbClr val="13B14A">
                <a:alpha val="8588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34"/>
            </a:p>
          </p:txBody>
        </p:sp>
      </p:grpSp>
      <p:sp>
        <p:nvSpPr>
          <p:cNvPr id="9" name="Прямоугольник 8"/>
          <p:cNvSpPr>
            <a:spLocks noChangeArrowheads="1"/>
          </p:cNvSpPr>
          <p:nvPr userDrawn="1"/>
        </p:nvSpPr>
        <p:spPr bwMode="auto">
          <a:xfrm>
            <a:off x="0" y="-3805"/>
            <a:ext cx="9144000" cy="8685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kumimoji="0" lang="ru-RU" altLang="ru-RU" sz="2016">
              <a:solidFill>
                <a:srgbClr val="FFFFFF"/>
              </a:solidFill>
            </a:endParaRPr>
          </a:p>
        </p:txBody>
      </p:sp>
      <p:sp>
        <p:nvSpPr>
          <p:cNvPr id="16" name="Заголовок 7"/>
          <p:cNvSpPr>
            <a:spLocks noGrp="1"/>
          </p:cNvSpPr>
          <p:nvPr>
            <p:ph type="title"/>
          </p:nvPr>
        </p:nvSpPr>
        <p:spPr>
          <a:xfrm>
            <a:off x="1097650" y="-9435"/>
            <a:ext cx="7588302" cy="874143"/>
          </a:xfrm>
          <a:prstGeom prst="rect">
            <a:avLst/>
          </a:prstGeom>
        </p:spPr>
        <p:txBody>
          <a:bodyPr anchor="ctr"/>
          <a:lstStyle>
            <a:lvl1pPr algn="ctr">
              <a:defRPr sz="2000" b="1" i="0">
                <a:solidFill>
                  <a:schemeClr val="tx2">
                    <a:lumMod val="85000"/>
                    <a:lumOff val="15000"/>
                  </a:schemeClr>
                </a:solidFill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pic>
        <p:nvPicPr>
          <p:cNvPr id="13" name="Picture 2" descr="http://www.spbstu.ru/university/organizational-documents/corporate-identity/identity-files/logo_vert_en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942" y="63556"/>
            <a:ext cx="742779" cy="74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193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70" r:id="rId2"/>
    <p:sldLayoutId id="2147483756" r:id="rId3"/>
    <p:sldLayoutId id="2147483757" r:id="rId4"/>
    <p:sldLayoutId id="2147483758" r:id="rId5"/>
    <p:sldLayoutId id="2147483771" r:id="rId6"/>
    <p:sldLayoutId id="2147483759" r:id="rId7"/>
    <p:sldLayoutId id="2147483768" r:id="rId8"/>
    <p:sldLayoutId id="2147483772" r:id="rId9"/>
    <p:sldLayoutId id="2147483766" r:id="rId10"/>
    <p:sldLayoutId id="2147483777" r:id="rId11"/>
    <p:sldLayoutId id="2147483767" r:id="rId12"/>
    <p:sldLayoutId id="2147483760" r:id="rId13"/>
    <p:sldLayoutId id="2147483761" r:id="rId14"/>
    <p:sldLayoutId id="2147483762" r:id="rId15"/>
    <p:sldLayoutId id="2147483774" r:id="rId16"/>
    <p:sldLayoutId id="2147483775" r:id="rId17"/>
  </p:sldLayoutIdLst>
  <p:hf hdr="0" dt="0"/>
  <p:txStyles>
    <p:titleStyle>
      <a:lvl1pPr algn="l" defTabSz="457095" rtl="0" eaLnBrk="1" fontAlgn="base" hangingPunct="1">
        <a:spcBef>
          <a:spcPct val="0"/>
        </a:spcBef>
        <a:spcAft>
          <a:spcPct val="0"/>
        </a:spcAft>
        <a:defRPr sz="2531" b="1" kern="1200">
          <a:solidFill>
            <a:srgbClr val="1B58A8"/>
          </a:solidFill>
          <a:latin typeface="Frutiger Next LT W1G"/>
          <a:ea typeface="Arial" panose="020B0604020202020204" pitchFamily="34" charset="0"/>
          <a:cs typeface="Frutiger Next LT W1G"/>
        </a:defRPr>
      </a:lvl1pPr>
      <a:lvl2pPr algn="l" defTabSz="457095" rtl="0" eaLnBrk="1" fontAlgn="base" hangingPunct="1">
        <a:spcBef>
          <a:spcPct val="0"/>
        </a:spcBef>
        <a:spcAft>
          <a:spcPct val="0"/>
        </a:spcAft>
        <a:defRPr sz="2531" b="1">
          <a:solidFill>
            <a:srgbClr val="1B58A8"/>
          </a:solidFill>
          <a:latin typeface="Frutiger Next LT W1G" charset="0"/>
          <a:ea typeface="Arial" panose="020B0604020202020204" pitchFamily="34" charset="0"/>
          <a:cs typeface="Frutiger Next LT W1G" charset="0"/>
        </a:defRPr>
      </a:lvl2pPr>
      <a:lvl3pPr algn="l" defTabSz="457095" rtl="0" eaLnBrk="1" fontAlgn="base" hangingPunct="1">
        <a:spcBef>
          <a:spcPct val="0"/>
        </a:spcBef>
        <a:spcAft>
          <a:spcPct val="0"/>
        </a:spcAft>
        <a:defRPr sz="2531" b="1">
          <a:solidFill>
            <a:srgbClr val="1B58A8"/>
          </a:solidFill>
          <a:latin typeface="Frutiger Next LT W1G" charset="0"/>
          <a:ea typeface="Arial" panose="020B0604020202020204" pitchFamily="34" charset="0"/>
          <a:cs typeface="Frutiger Next LT W1G" charset="0"/>
        </a:defRPr>
      </a:lvl3pPr>
      <a:lvl4pPr algn="l" defTabSz="457095" rtl="0" eaLnBrk="1" fontAlgn="base" hangingPunct="1">
        <a:spcBef>
          <a:spcPct val="0"/>
        </a:spcBef>
        <a:spcAft>
          <a:spcPct val="0"/>
        </a:spcAft>
        <a:defRPr sz="2531" b="1">
          <a:solidFill>
            <a:srgbClr val="1B58A8"/>
          </a:solidFill>
          <a:latin typeface="Frutiger Next LT W1G" charset="0"/>
          <a:ea typeface="Arial" panose="020B0604020202020204" pitchFamily="34" charset="0"/>
          <a:cs typeface="Frutiger Next LT W1G" charset="0"/>
        </a:defRPr>
      </a:lvl4pPr>
      <a:lvl5pPr algn="l" defTabSz="457095" rtl="0" eaLnBrk="1" fontAlgn="base" hangingPunct="1">
        <a:spcBef>
          <a:spcPct val="0"/>
        </a:spcBef>
        <a:spcAft>
          <a:spcPct val="0"/>
        </a:spcAft>
        <a:defRPr sz="2531" b="1">
          <a:solidFill>
            <a:srgbClr val="1B58A8"/>
          </a:solidFill>
          <a:latin typeface="Frutiger Next LT W1G" charset="0"/>
          <a:ea typeface="Arial" panose="020B0604020202020204" pitchFamily="34" charset="0"/>
          <a:cs typeface="Frutiger Next LT W1G" charset="0"/>
        </a:defRPr>
      </a:lvl5pPr>
      <a:lvl6pPr marL="257115" algn="l" defTabSz="457095" rtl="0" eaLnBrk="1" fontAlgn="base" hangingPunct="1">
        <a:spcBef>
          <a:spcPct val="0"/>
        </a:spcBef>
        <a:spcAft>
          <a:spcPct val="0"/>
        </a:spcAft>
        <a:defRPr sz="2531" b="1">
          <a:solidFill>
            <a:srgbClr val="1B58A8"/>
          </a:solidFill>
          <a:latin typeface="Frutiger Next LT W1G" charset="0"/>
          <a:ea typeface="Arial" panose="020B0604020202020204" pitchFamily="34" charset="0"/>
        </a:defRPr>
      </a:lvl6pPr>
      <a:lvl7pPr marL="514232" algn="l" defTabSz="457095" rtl="0" eaLnBrk="1" fontAlgn="base" hangingPunct="1">
        <a:spcBef>
          <a:spcPct val="0"/>
        </a:spcBef>
        <a:spcAft>
          <a:spcPct val="0"/>
        </a:spcAft>
        <a:defRPr sz="2531" b="1">
          <a:solidFill>
            <a:srgbClr val="1B58A8"/>
          </a:solidFill>
          <a:latin typeface="Frutiger Next LT W1G" charset="0"/>
          <a:ea typeface="Arial" panose="020B0604020202020204" pitchFamily="34" charset="0"/>
        </a:defRPr>
      </a:lvl7pPr>
      <a:lvl8pPr marL="771347" algn="l" defTabSz="457095" rtl="0" eaLnBrk="1" fontAlgn="base" hangingPunct="1">
        <a:spcBef>
          <a:spcPct val="0"/>
        </a:spcBef>
        <a:spcAft>
          <a:spcPct val="0"/>
        </a:spcAft>
        <a:defRPr sz="2531" b="1">
          <a:solidFill>
            <a:srgbClr val="1B58A8"/>
          </a:solidFill>
          <a:latin typeface="Frutiger Next LT W1G" charset="0"/>
          <a:ea typeface="Arial" panose="020B0604020202020204" pitchFamily="34" charset="0"/>
        </a:defRPr>
      </a:lvl8pPr>
      <a:lvl9pPr marL="1028463" algn="l" defTabSz="457095" rtl="0" eaLnBrk="1" fontAlgn="base" hangingPunct="1">
        <a:spcBef>
          <a:spcPct val="0"/>
        </a:spcBef>
        <a:spcAft>
          <a:spcPct val="0"/>
        </a:spcAft>
        <a:defRPr sz="2531" b="1">
          <a:solidFill>
            <a:srgbClr val="1B58A8"/>
          </a:solidFill>
          <a:latin typeface="Frutiger Next LT W1G" charset="0"/>
          <a:ea typeface="Arial" panose="020B0604020202020204" pitchFamily="34" charset="0"/>
        </a:defRPr>
      </a:lvl9pPr>
    </p:titleStyle>
    <p:bodyStyle>
      <a:lvl1pPr marL="385674" indent="-385674" algn="l" defTabSz="457095" rtl="0" eaLnBrk="1" fontAlgn="base" hangingPunct="1">
        <a:spcBef>
          <a:spcPct val="0"/>
        </a:spcBef>
        <a:spcAft>
          <a:spcPct val="0"/>
        </a:spcAft>
        <a:buFont typeface="Wingdings" panose="05000000000000000000" pitchFamily="2" charset="2"/>
        <a:buChar char="§"/>
        <a:defRPr kumimoji="1" sz="2531" kern="1200">
          <a:solidFill>
            <a:schemeClr val="tx1"/>
          </a:solidFill>
          <a:latin typeface="Frutiger Next LT W1G"/>
          <a:ea typeface="Arial" panose="020B0604020202020204" pitchFamily="34" charset="0"/>
          <a:cs typeface="Frutiger Next LT W1G"/>
        </a:defRPr>
      </a:lvl1pPr>
      <a:lvl2pPr marL="742779" indent="-285684" algn="l" defTabSz="457095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kumimoji="1" sz="2025" kern="1200">
          <a:solidFill>
            <a:schemeClr val="tx1"/>
          </a:solidFill>
          <a:latin typeface="Frutiger Next LT W1G"/>
          <a:ea typeface="Arial" panose="020B0604020202020204" pitchFamily="34" charset="0"/>
          <a:cs typeface="Frutiger Next LT W1G"/>
        </a:defRPr>
      </a:lvl2pPr>
      <a:lvl3pPr marL="1142737" indent="-228547" algn="l" defTabSz="457095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kumimoji="1" sz="1800" kern="1200">
          <a:solidFill>
            <a:schemeClr val="tx1"/>
          </a:solidFill>
          <a:latin typeface="Frutiger Next LT W1G"/>
          <a:ea typeface="Arial" panose="020B0604020202020204" pitchFamily="34" charset="0"/>
          <a:cs typeface="Frutiger Next LT W1G"/>
        </a:defRPr>
      </a:lvl3pPr>
      <a:lvl4pPr marL="1599832" indent="-228547" algn="l" defTabSz="457095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kumimoji="1" sz="1518" kern="1200">
          <a:solidFill>
            <a:schemeClr val="tx1"/>
          </a:solidFill>
          <a:latin typeface="Frutiger Next LT W1G"/>
          <a:ea typeface="Arial" panose="020B0604020202020204" pitchFamily="34" charset="0"/>
          <a:cs typeface="Frutiger Next LT W1G"/>
        </a:defRPr>
      </a:lvl4pPr>
      <a:lvl5pPr marL="2056925" indent="-228547" algn="l" defTabSz="457095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kumimoji="1" sz="1350" kern="1200">
          <a:solidFill>
            <a:schemeClr val="tx1"/>
          </a:solidFill>
          <a:latin typeface="Frutiger Next LT W1G"/>
          <a:ea typeface="Arial" panose="020B0604020202020204" pitchFamily="34" charset="0"/>
          <a:cs typeface="Frutiger Next LT W1G"/>
        </a:defRPr>
      </a:lvl5pPr>
      <a:lvl6pPr marL="2514051" indent="-228550" algn="l" defTabSz="457100" rtl="0" eaLnBrk="1" latinLnBrk="0" hangingPunct="1">
        <a:spcBef>
          <a:spcPct val="20000"/>
        </a:spcBef>
        <a:buFont typeface="Arial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1152" indent="-228550" algn="l" defTabSz="457100" rtl="0" eaLnBrk="1" latinLnBrk="0" hangingPunct="1">
        <a:spcBef>
          <a:spcPct val="20000"/>
        </a:spcBef>
        <a:buFont typeface="Arial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8252" indent="-228550" algn="l" defTabSz="457100" rtl="0" eaLnBrk="1" latinLnBrk="0" hangingPunct="1">
        <a:spcBef>
          <a:spcPct val="20000"/>
        </a:spcBef>
        <a:buFont typeface="Arial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5352" indent="-228550" algn="l" defTabSz="457100" rtl="0" eaLnBrk="1" latinLnBrk="0" hangingPunct="1">
        <a:spcBef>
          <a:spcPct val="20000"/>
        </a:spcBef>
        <a:buFont typeface="Arial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4571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1" algn="l" defTabSz="4571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4571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1" algn="l" defTabSz="4571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1" algn="l" defTabSz="4571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2" algn="l" defTabSz="4571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2" algn="l" defTabSz="4571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02" algn="l" defTabSz="4571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</p:sldLayoutIdLst>
  <p:hf hdr="0" dt="0"/>
  <p:txStyles>
    <p:titleStyle>
      <a:lvl1pPr algn="ctr" defTabSz="286577" rtl="0" eaLnBrk="0" fontAlgn="base" hangingPunct="0">
        <a:spcBef>
          <a:spcPct val="0"/>
        </a:spcBef>
        <a:spcAft>
          <a:spcPct val="0"/>
        </a:spcAft>
        <a:defRPr kumimoji="1" sz="2756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ctr" defTabSz="286577" rtl="0" eaLnBrk="0" fontAlgn="base" hangingPunct="0">
        <a:spcBef>
          <a:spcPct val="0"/>
        </a:spcBef>
        <a:spcAft>
          <a:spcPct val="0"/>
        </a:spcAft>
        <a:defRPr kumimoji="1" sz="2756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ctr" defTabSz="286577" rtl="0" eaLnBrk="0" fontAlgn="base" hangingPunct="0">
        <a:spcBef>
          <a:spcPct val="0"/>
        </a:spcBef>
        <a:spcAft>
          <a:spcPct val="0"/>
        </a:spcAft>
        <a:defRPr kumimoji="1" sz="2756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ctr" defTabSz="286577" rtl="0" eaLnBrk="0" fontAlgn="base" hangingPunct="0">
        <a:spcBef>
          <a:spcPct val="0"/>
        </a:spcBef>
        <a:spcAft>
          <a:spcPct val="0"/>
        </a:spcAft>
        <a:defRPr kumimoji="1" sz="2756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ctr" defTabSz="286577" rtl="0" eaLnBrk="0" fontAlgn="base" hangingPunct="0">
        <a:spcBef>
          <a:spcPct val="0"/>
        </a:spcBef>
        <a:spcAft>
          <a:spcPct val="0"/>
        </a:spcAft>
        <a:defRPr kumimoji="1" sz="2756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257115" algn="ctr" defTabSz="286577" rtl="0" fontAlgn="base">
        <a:spcBef>
          <a:spcPct val="0"/>
        </a:spcBef>
        <a:spcAft>
          <a:spcPct val="0"/>
        </a:spcAft>
        <a:defRPr sz="2756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514232" algn="ctr" defTabSz="286577" rtl="0" fontAlgn="base">
        <a:spcBef>
          <a:spcPct val="0"/>
        </a:spcBef>
        <a:spcAft>
          <a:spcPct val="0"/>
        </a:spcAft>
        <a:defRPr sz="2756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771347" algn="ctr" defTabSz="286577" rtl="0" fontAlgn="base">
        <a:spcBef>
          <a:spcPct val="0"/>
        </a:spcBef>
        <a:spcAft>
          <a:spcPct val="0"/>
        </a:spcAft>
        <a:defRPr sz="2756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028463" algn="ctr" defTabSz="286577" rtl="0" fontAlgn="base">
        <a:spcBef>
          <a:spcPct val="0"/>
        </a:spcBef>
        <a:spcAft>
          <a:spcPct val="0"/>
        </a:spcAft>
        <a:defRPr sz="2756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14263" indent="-214263" algn="l" defTabSz="286577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025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466023" indent="-178552" algn="l" defTabSz="286577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1743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716889" indent="-142842" algn="l" defTabSz="286577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1518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003465" indent="-142842" algn="l" defTabSz="286577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123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290043" indent="-142842" algn="l" defTabSz="286577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123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577547" indent="-143414" algn="l" defTabSz="286827" rtl="0" eaLnBrk="1" latinLnBrk="0" hangingPunct="1">
        <a:spcBef>
          <a:spcPct val="20000"/>
        </a:spcBef>
        <a:buFont typeface="Arial"/>
        <a:buChar char="•"/>
        <a:defRPr sz="1237" kern="1200">
          <a:solidFill>
            <a:schemeClr val="tx1"/>
          </a:solidFill>
          <a:latin typeface="+mn-lt"/>
          <a:ea typeface="+mn-ea"/>
          <a:cs typeface="+mn-cs"/>
        </a:defRPr>
      </a:lvl6pPr>
      <a:lvl7pPr marL="1864373" indent="-143414" algn="l" defTabSz="286827" rtl="0" eaLnBrk="1" latinLnBrk="0" hangingPunct="1">
        <a:spcBef>
          <a:spcPct val="20000"/>
        </a:spcBef>
        <a:buFont typeface="Arial"/>
        <a:buChar char="•"/>
        <a:defRPr sz="1237" kern="1200">
          <a:solidFill>
            <a:schemeClr val="tx1"/>
          </a:solidFill>
          <a:latin typeface="+mn-lt"/>
          <a:ea typeface="+mn-ea"/>
          <a:cs typeface="+mn-cs"/>
        </a:defRPr>
      </a:lvl7pPr>
      <a:lvl8pPr marL="2151200" indent="-143414" algn="l" defTabSz="286827" rtl="0" eaLnBrk="1" latinLnBrk="0" hangingPunct="1">
        <a:spcBef>
          <a:spcPct val="20000"/>
        </a:spcBef>
        <a:buFont typeface="Arial"/>
        <a:buChar char="•"/>
        <a:defRPr sz="1237" kern="1200">
          <a:solidFill>
            <a:schemeClr val="tx1"/>
          </a:solidFill>
          <a:latin typeface="+mn-lt"/>
          <a:ea typeface="+mn-ea"/>
          <a:cs typeface="+mn-cs"/>
        </a:defRPr>
      </a:lvl8pPr>
      <a:lvl9pPr marL="2438027" indent="-143414" algn="l" defTabSz="286827" rtl="0" eaLnBrk="1" latinLnBrk="0" hangingPunct="1">
        <a:spcBef>
          <a:spcPct val="20000"/>
        </a:spcBef>
        <a:buFont typeface="Arial"/>
        <a:buChar char="•"/>
        <a:defRPr sz="12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682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6827" algn="l" defTabSz="28682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3652" algn="l" defTabSz="28682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60480" algn="l" defTabSz="28682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7307" algn="l" defTabSz="28682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34133" algn="l" defTabSz="28682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20960" algn="l" defTabSz="28682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7787" algn="l" defTabSz="28682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94614" algn="l" defTabSz="28682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comments" Target="../comments/commen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11"/>
          <p:cNvSpPr>
            <a:spLocks noGrp="1"/>
          </p:cNvSpPr>
          <p:nvPr>
            <p:ph type="title"/>
          </p:nvPr>
        </p:nvSpPr>
        <p:spPr>
          <a:xfrm>
            <a:off x="0" y="4738192"/>
            <a:ext cx="9144000" cy="1272315"/>
          </a:xfrm>
          <a:prstGeom prst="rect">
            <a:avLst/>
          </a:prstGeom>
          <a:effectLst/>
        </p:spPr>
        <p:txBody>
          <a:bodyPr anchor="ctr">
            <a:noAutofit/>
          </a:bodyPr>
          <a:lstStyle/>
          <a:p>
            <a:pPr algn="ctr" defTabSz="342882">
              <a:defRPr sz="2700" spc="75"/>
            </a:pPr>
            <a:br>
              <a:rPr lang="en-US" sz="2400" spc="75" dirty="0"/>
            </a:br>
            <a:r>
              <a:rPr lang="en-US" sz="2700" dirty="0"/>
              <a:t>Development of automated computer vision methods </a:t>
            </a:r>
            <a:br>
              <a:rPr lang="ru-RU" sz="2700" dirty="0"/>
            </a:br>
            <a:r>
              <a:rPr lang="en-US" sz="2700" dirty="0"/>
              <a:t>for cell counting and endometrial gland detection </a:t>
            </a:r>
            <a:br>
              <a:rPr lang="ru-RU" sz="2700" dirty="0"/>
            </a:br>
            <a:r>
              <a:rPr lang="en-US" sz="2700" dirty="0"/>
              <a:t>for medical images processing </a:t>
            </a:r>
            <a:br>
              <a:rPr lang="en-US" sz="2700" dirty="0"/>
            </a:br>
            <a:endParaRPr lang="ru-RU" sz="1600" spc="75" dirty="0"/>
          </a:p>
        </p:txBody>
      </p:sp>
      <p:sp>
        <p:nvSpPr>
          <p:cNvPr id="4" name="Shape 212"/>
          <p:cNvSpPr>
            <a:spLocks noGrp="1"/>
          </p:cNvSpPr>
          <p:nvPr>
            <p:ph type="body" sz="quarter" idx="10"/>
          </p:nvPr>
        </p:nvSpPr>
        <p:spPr>
          <a:xfrm>
            <a:off x="3179105" y="6261100"/>
            <a:ext cx="2785790" cy="5969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dirty="0"/>
              <a:t>201</a:t>
            </a:r>
            <a:r>
              <a:rPr lang="en-US" dirty="0"/>
              <a:t>8</a:t>
            </a:r>
            <a:endParaRPr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03220" y="718041"/>
            <a:ext cx="6240780" cy="1022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with assistance</a:t>
            </a:r>
            <a:r>
              <a:rPr lang="ru-RU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of </a:t>
            </a:r>
            <a:r>
              <a:rPr lang="en-US" b="1" dirty="0"/>
              <a:t>SPSPMU</a:t>
            </a:r>
            <a:br>
              <a:rPr lang="en-US" dirty="0"/>
            </a:br>
            <a:endParaRPr lang="en-US" dirty="0"/>
          </a:p>
          <a:p>
            <a:endParaRPr lang="ru-RU" b="1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715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22811" y="0"/>
            <a:ext cx="8264435" cy="874143"/>
          </a:xfrm>
        </p:spPr>
        <p:txBody>
          <a:bodyPr/>
          <a:lstStyle/>
          <a:p>
            <a:pPr algn="ctr"/>
            <a:r>
              <a:rPr lang="en-US" sz="2400" dirty="0"/>
              <a:t>1. Counting the number of nuclei </a:t>
            </a:r>
            <a:br>
              <a:rPr lang="en-US" sz="2400" dirty="0"/>
            </a:br>
            <a:r>
              <a:rPr lang="en-US" sz="2400" dirty="0"/>
              <a:t>in confocal microscopy images </a:t>
            </a:r>
            <a:endParaRPr lang="ru-RU" sz="2400" dirty="0"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422108" y="6526003"/>
            <a:ext cx="11596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1400" b="1" spc="75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Development of automated computer vision methods for medical images processing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D6FB66-16AF-4B43-B4AC-F637962A5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430" y="1119954"/>
            <a:ext cx="6177139" cy="516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29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22812" y="0"/>
            <a:ext cx="8220891" cy="874143"/>
          </a:xfrm>
        </p:spPr>
        <p:txBody>
          <a:bodyPr/>
          <a:lstStyle/>
          <a:p>
            <a:pPr algn="ctr"/>
            <a:r>
              <a:rPr lang="en-US" sz="2400" dirty="0"/>
              <a:t>2. Internal contours glands detection </a:t>
            </a:r>
            <a:br>
              <a:rPr lang="en-US" sz="2400" dirty="0"/>
            </a:br>
            <a:r>
              <a:rPr lang="en-US" sz="2400" dirty="0"/>
              <a:t>in confocal microscopy images </a:t>
            </a:r>
            <a:endParaRPr lang="ru-RU" sz="2400" dirty="0"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422108" y="6526003"/>
            <a:ext cx="11596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1400" b="1" spc="75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Development of automated computer vision methods for medical images processing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AB0272-C875-E248-8CB8-A008B1986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19" y="1098689"/>
            <a:ext cx="7048562" cy="520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15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92480" y="0"/>
            <a:ext cx="8351520" cy="874143"/>
          </a:xfrm>
        </p:spPr>
        <p:txBody>
          <a:bodyPr/>
          <a:lstStyle/>
          <a:p>
            <a:pPr algn="ctr"/>
            <a:r>
              <a:rPr lang="en-US" sz="2400" dirty="0"/>
              <a:t>3. Counting the number of nuclei </a:t>
            </a:r>
            <a:br>
              <a:rPr lang="en-US" sz="2400" dirty="0"/>
            </a:br>
            <a:r>
              <a:rPr lang="en-US" sz="2400" dirty="0"/>
              <a:t>in light microscopy images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422108" y="6526003"/>
            <a:ext cx="11596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1400" b="1" spc="75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Development of automated computer vision methods for medical images processing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37B925-35D0-B44C-A0BE-838466A71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470" y="1432572"/>
            <a:ext cx="6919057" cy="453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1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44731" y="-20600"/>
            <a:ext cx="8220892" cy="874143"/>
          </a:xfrm>
        </p:spPr>
        <p:txBody>
          <a:bodyPr/>
          <a:lstStyle/>
          <a:p>
            <a:pPr algn="ctr"/>
            <a:r>
              <a:rPr lang="en-US" sz="2400" dirty="0"/>
              <a:t>Results</a:t>
            </a:r>
            <a:r>
              <a:rPr lang="ru-RU" sz="2400" dirty="0"/>
              <a:t> </a:t>
            </a:r>
            <a:r>
              <a:rPr lang="en-US" sz="2400" dirty="0"/>
              <a:t>of counting the number of nuclei </a:t>
            </a:r>
            <a:br>
              <a:rPr lang="en-US" sz="2400" dirty="0"/>
            </a:br>
            <a:r>
              <a:rPr lang="en-US" sz="2400" dirty="0"/>
              <a:t>in confocal microscopy images</a:t>
            </a:r>
            <a:endParaRPr lang="ru-RU" sz="2400" dirty="0">
              <a:effectLst/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456307" y="1254907"/>
            <a:ext cx="8229644" cy="476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826" indent="-282827" algn="l" defTabSz="457095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2531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1pPr>
            <a:lvl2pPr marL="742788" indent="-257115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2025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2pPr>
            <a:lvl3pPr marL="1142751" indent="-231404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800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3pPr>
            <a:lvl4pPr marL="1599851" indent="-205692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518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4pPr>
            <a:lvl5pPr marL="2056952" indent="-179980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350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5pPr>
            <a:lvl6pPr marL="2514051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percent of successful recognition in the researched images was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84%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calculated by formula (2) as average for each image I,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999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were the number of detected nuclei on image I;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the number of labeled nuclei on image I.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999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2FC68EA-BB12-BD4A-A90E-37E04002F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651" y="2897011"/>
            <a:ext cx="4991100" cy="12319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422108" y="6526003"/>
            <a:ext cx="11596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1400" b="1" spc="75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Development of automated computer vision methods for medical images processing </a:t>
            </a:r>
          </a:p>
        </p:txBody>
      </p:sp>
    </p:spTree>
    <p:extLst>
      <p:ext uri="{BB962C8B-B14F-4D97-AF65-F5344CB8AC3E}">
        <p14:creationId xmlns:p14="http://schemas.microsoft.com/office/powerpoint/2010/main" val="4164549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4434" y="0"/>
            <a:ext cx="8499566" cy="874143"/>
          </a:xfrm>
        </p:spPr>
        <p:txBody>
          <a:bodyPr/>
          <a:lstStyle/>
          <a:p>
            <a:pPr algn="ctr"/>
            <a:r>
              <a:rPr lang="en-US" sz="2400" dirty="0"/>
              <a:t>Results</a:t>
            </a:r>
            <a:r>
              <a:rPr lang="ru-RU" sz="2400" dirty="0"/>
              <a:t> </a:t>
            </a:r>
            <a:r>
              <a:rPr lang="en-US" sz="2400" dirty="0"/>
              <a:t>of counting the number of nuclei </a:t>
            </a:r>
            <a:br>
              <a:rPr lang="en-US" sz="2400" dirty="0"/>
            </a:br>
            <a:r>
              <a:rPr lang="en-US" sz="2400" dirty="0"/>
              <a:t>in confocal microscopy images (2)</a:t>
            </a:r>
            <a:endParaRPr lang="ru-RU" sz="2400" dirty="0">
              <a:effectLst/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456307" y="1254907"/>
            <a:ext cx="8229644" cy="476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826" indent="-282827" algn="l" defTabSz="457095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2531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1pPr>
            <a:lvl2pPr marL="742788" indent="-257115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2025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2pPr>
            <a:lvl3pPr marL="1142751" indent="-231404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800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3pPr>
            <a:lvl4pPr marL="1599851" indent="-205692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518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4pPr>
            <a:lvl5pPr marL="2056952" indent="-179980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350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5pPr>
            <a:lvl6pPr marL="2514051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1.</a:t>
            </a:r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r>
              <a:rPr lang="ru-RU"/>
              <a:t>2.</a:t>
            </a:r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r>
              <a:rPr lang="ru-RU"/>
              <a:t>3.</a:t>
            </a:r>
          </a:p>
          <a:p>
            <a:endParaRPr lang="ru-RU" dirty="0"/>
          </a:p>
        </p:txBody>
      </p:sp>
      <p:pic>
        <p:nvPicPr>
          <p:cNvPr id="9" name="Рисунок 8"/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41806" y="1110244"/>
            <a:ext cx="1976120" cy="18364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8346" y="1119450"/>
            <a:ext cx="1953260" cy="1826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50061" y="2956823"/>
            <a:ext cx="1967865" cy="16973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48763" y="2956823"/>
            <a:ext cx="1967865" cy="16719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8946" y="4670688"/>
            <a:ext cx="1998980" cy="1714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8346" y="4670688"/>
            <a:ext cx="1977390" cy="1714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2382" y="1141438"/>
            <a:ext cx="1814830" cy="1809115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504" y="2972063"/>
            <a:ext cx="1784708" cy="1656715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504" y="4658444"/>
            <a:ext cx="1784708" cy="171386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1422108" y="6526003"/>
            <a:ext cx="11596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1400" b="1" spc="75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Development of automated computer vision methods for medical images processing </a:t>
            </a:r>
          </a:p>
        </p:txBody>
      </p:sp>
    </p:spTree>
    <p:extLst>
      <p:ext uri="{BB962C8B-B14F-4D97-AF65-F5344CB8AC3E}">
        <p14:creationId xmlns:p14="http://schemas.microsoft.com/office/powerpoint/2010/main" val="880362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05690" y="0"/>
            <a:ext cx="8238309" cy="874143"/>
          </a:xfrm>
        </p:spPr>
        <p:txBody>
          <a:bodyPr/>
          <a:lstStyle/>
          <a:p>
            <a:pPr algn="ctr"/>
            <a:r>
              <a:rPr lang="en-US" sz="2400" dirty="0"/>
              <a:t>Results</a:t>
            </a:r>
            <a:r>
              <a:rPr lang="ru-RU" sz="2400" dirty="0"/>
              <a:t> </a:t>
            </a:r>
            <a:r>
              <a:rPr lang="en-US" sz="2400" dirty="0"/>
              <a:t>of internal contours glands detection in confocal microscopy images</a:t>
            </a:r>
            <a:r>
              <a:rPr lang="ru-RU" sz="2400" dirty="0"/>
              <a:t> </a:t>
            </a:r>
            <a:endParaRPr lang="ru-RU" sz="2400" dirty="0">
              <a:effectLst/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456307" y="1254907"/>
            <a:ext cx="8229644" cy="476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826" indent="-282827" algn="l" defTabSz="457095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2531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1pPr>
            <a:lvl2pPr marL="742788" indent="-257115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2025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2pPr>
            <a:lvl3pPr marL="1142751" indent="-231404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800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3pPr>
            <a:lvl4pPr marL="1599851" indent="-205692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518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4pPr>
            <a:lvl5pPr marL="2056952" indent="-179980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350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5pPr>
            <a:lvl6pPr marL="2514051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percent of successful recognition in the researched images was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70%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calculated by formula (3) as average for each image I,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999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Where: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the intersection area of the marked and detected contours on image I;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total area of the marked out contours on image I.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999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7D3B01-5699-0E44-8611-112EA5777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800350"/>
            <a:ext cx="4419600" cy="12573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422108" y="6526003"/>
            <a:ext cx="11596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1400" b="1" spc="75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Development of automated computer vision methods for medical images processing </a:t>
            </a:r>
          </a:p>
        </p:txBody>
      </p:sp>
    </p:spTree>
    <p:extLst>
      <p:ext uri="{BB962C8B-B14F-4D97-AF65-F5344CB8AC3E}">
        <p14:creationId xmlns:p14="http://schemas.microsoft.com/office/powerpoint/2010/main" val="4268208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23110" y="0"/>
            <a:ext cx="8096712" cy="874143"/>
          </a:xfrm>
        </p:spPr>
        <p:txBody>
          <a:bodyPr/>
          <a:lstStyle/>
          <a:p>
            <a:pPr algn="ctr"/>
            <a:r>
              <a:rPr lang="en-US" sz="2400" dirty="0"/>
              <a:t>Results</a:t>
            </a:r>
            <a:r>
              <a:rPr lang="ru-RU" sz="2400" dirty="0"/>
              <a:t> </a:t>
            </a:r>
            <a:r>
              <a:rPr lang="en-US" sz="2400" dirty="0"/>
              <a:t>of internal contours glands detection in confocal microscopy images (2)</a:t>
            </a:r>
            <a:r>
              <a:rPr lang="ru-RU" sz="2400" dirty="0"/>
              <a:t> </a:t>
            </a:r>
            <a:endParaRPr lang="ru-RU" sz="2400" dirty="0">
              <a:effectLst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82817A-B8E6-A248-B258-818217764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07" y="2976843"/>
            <a:ext cx="7620000" cy="3426111"/>
          </a:xfrm>
          <a:prstGeom prst="rect">
            <a:avLst/>
          </a:prstGeom>
        </p:spPr>
      </p:pic>
      <p:sp>
        <p:nvSpPr>
          <p:cNvPr id="8" name="Объект 1">
            <a:extLst>
              <a:ext uri="{FF2B5EF4-FFF2-40B4-BE49-F238E27FC236}">
                <a16:creationId xmlns:a16="http://schemas.microsoft.com/office/drawing/2014/main" id="{3B8496BD-4931-894F-B614-811A4818CFB1}"/>
              </a:ext>
            </a:extLst>
          </p:cNvPr>
          <p:cNvSpPr txBox="1">
            <a:spLocks/>
          </p:cNvSpPr>
          <p:nvPr/>
        </p:nvSpPr>
        <p:spPr>
          <a:xfrm>
            <a:off x="456307" y="1254907"/>
            <a:ext cx="8229644" cy="476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826" indent="-282827" algn="l" defTabSz="457095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2531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1pPr>
            <a:lvl2pPr marL="742788" indent="-257115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2025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2pPr>
            <a:lvl3pPr marL="1142751" indent="-231404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800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3pPr>
            <a:lvl4pPr marL="1599851" indent="-205692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518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4pPr>
            <a:lvl5pPr marL="2056952" indent="-179980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350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5pPr>
            <a:lvl6pPr marL="2514051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image – on the left,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with highlighted glands - on the right, where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labelled contours highlighted green;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Detected contours highlighted red.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422108" y="6526003"/>
            <a:ext cx="11596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1400" b="1" spc="75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Development of automated computer vision methods for medical images processing </a:t>
            </a:r>
          </a:p>
        </p:txBody>
      </p:sp>
    </p:spTree>
    <p:extLst>
      <p:ext uri="{BB962C8B-B14F-4D97-AF65-F5344CB8AC3E}">
        <p14:creationId xmlns:p14="http://schemas.microsoft.com/office/powerpoint/2010/main" val="3852412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4171" y="0"/>
            <a:ext cx="8891452" cy="874143"/>
          </a:xfrm>
        </p:spPr>
        <p:txBody>
          <a:bodyPr/>
          <a:lstStyle/>
          <a:p>
            <a:pPr algn="ctr"/>
            <a:r>
              <a:rPr lang="en-US" sz="2400" dirty="0"/>
              <a:t>Results</a:t>
            </a:r>
            <a:r>
              <a:rPr lang="ru-RU" sz="2400" dirty="0"/>
              <a:t> </a:t>
            </a:r>
            <a:r>
              <a:rPr lang="en-US" sz="2400" dirty="0"/>
              <a:t>of counting the number of nuclei </a:t>
            </a:r>
            <a:br>
              <a:rPr lang="en-US" sz="2400" dirty="0"/>
            </a:br>
            <a:r>
              <a:rPr lang="en-US" sz="2400" dirty="0"/>
              <a:t>in light microscopy images </a:t>
            </a:r>
            <a:endParaRPr lang="ru-RU" sz="2400" dirty="0">
              <a:effectLst/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456307" y="1254907"/>
            <a:ext cx="8229644" cy="476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826" indent="-282827" algn="l" defTabSz="457095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2531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1pPr>
            <a:lvl2pPr marL="742788" indent="-257115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2025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2pPr>
            <a:lvl3pPr marL="1142751" indent="-231404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800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3pPr>
            <a:lvl4pPr marL="1599851" indent="-205692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518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4pPr>
            <a:lvl5pPr marL="2056952" indent="-179980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350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5pPr>
            <a:lvl6pPr marL="2514051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percent of successful recognition in the researched images was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90%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calculated by formula (2) like for confocal case.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999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999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4E0E8B-AA2D-8043-B20B-71C5E37D3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07" y="2569571"/>
            <a:ext cx="8197094" cy="323813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558F540-E6CC-1047-8A8D-5340199D82C6}"/>
              </a:ext>
            </a:extLst>
          </p:cNvPr>
          <p:cNvSpPr/>
          <p:nvPr/>
        </p:nvSpPr>
        <p:spPr>
          <a:xfrm>
            <a:off x="1749778" y="5790335"/>
            <a:ext cx="84050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NewRomanPSMT"/>
              </a:rPr>
              <a:t>Initial image (left), image with selected nuclei (right) </a:t>
            </a:r>
            <a:endParaRPr lang="en-US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1422108" y="6526003"/>
            <a:ext cx="11596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1400" b="1" spc="75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Development of automated computer vision methods for medical images processing </a:t>
            </a:r>
          </a:p>
        </p:txBody>
      </p:sp>
    </p:spTree>
    <p:extLst>
      <p:ext uri="{BB962C8B-B14F-4D97-AF65-F5344CB8AC3E}">
        <p14:creationId xmlns:p14="http://schemas.microsoft.com/office/powerpoint/2010/main" val="4146909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40526" y="0"/>
            <a:ext cx="8203474" cy="874143"/>
          </a:xfrm>
        </p:spPr>
        <p:txBody>
          <a:bodyPr/>
          <a:lstStyle/>
          <a:p>
            <a:pPr algn="ctr"/>
            <a:r>
              <a:rPr lang="en-US" sz="2400" dirty="0"/>
              <a:t>Results</a:t>
            </a:r>
            <a:r>
              <a:rPr lang="ru-RU" sz="2400" dirty="0"/>
              <a:t> </a:t>
            </a:r>
            <a:r>
              <a:rPr lang="en-US" sz="2400" dirty="0"/>
              <a:t>of counting the number of nuclei </a:t>
            </a:r>
            <a:br>
              <a:rPr lang="en-US" sz="2400" dirty="0"/>
            </a:br>
            <a:r>
              <a:rPr lang="en-US" sz="2400" dirty="0"/>
              <a:t>in light microscopy images (2) </a:t>
            </a:r>
            <a:endParaRPr lang="ru-RU" sz="2400" dirty="0">
              <a:effectLst/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456307" y="1254907"/>
            <a:ext cx="8229644" cy="476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826" indent="-282827" algn="l" defTabSz="457095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2531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1pPr>
            <a:lvl2pPr marL="742788" indent="-257115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2025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2pPr>
            <a:lvl3pPr marL="1142751" indent="-231404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800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3pPr>
            <a:lvl4pPr marL="1599851" indent="-205692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518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4pPr>
            <a:lvl5pPr marL="2056952" indent="-179980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350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5pPr>
            <a:lvl6pPr marL="2514051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percent of successful recognition in the researched images was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70%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calculated by formula (3) as average for each image I,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999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Where: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the intersection area of the marked and detected contours on image I;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total area of the marked out contours on image I.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999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7D3B01-5699-0E44-8611-112EA5777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800350"/>
            <a:ext cx="4419600" cy="12573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422108" y="6526003"/>
            <a:ext cx="11596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1400" b="1" spc="75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Development of automated computer vision methods for medical images processing </a:t>
            </a:r>
          </a:p>
        </p:txBody>
      </p:sp>
    </p:spTree>
    <p:extLst>
      <p:ext uri="{BB962C8B-B14F-4D97-AF65-F5344CB8AC3E}">
        <p14:creationId xmlns:p14="http://schemas.microsoft.com/office/powerpoint/2010/main" val="4154511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9C339072-FE63-5546-9EC7-997D51C4F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0996"/>
            <a:ext cx="4354286" cy="4767283"/>
          </a:xfrm>
        </p:spPr>
        <p:txBody>
          <a:bodyPr/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stage was to compare the obtained data with the results of other applications used to evaluate microphotographs.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 of Fiji: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76% +/– 16.1% 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 of created algorithm: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83,8% +/– 11.8%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D591481-B801-A84A-A6BC-A7406CA73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435"/>
            <a:ext cx="9087194" cy="874143"/>
          </a:xfrm>
        </p:spPr>
        <p:txBody>
          <a:bodyPr/>
          <a:lstStyle/>
          <a:p>
            <a:pPr algn="ctr"/>
            <a:r>
              <a:rPr lang="en-US" sz="2400" dirty="0"/>
              <a:t>Comparison with Fiji, ImageJ Plugin</a:t>
            </a:r>
            <a:endParaRPr lang="ru-US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E4A1CF-82F0-AF45-AD82-7BEEE7873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206" y="1256194"/>
            <a:ext cx="4610988" cy="49720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422108" y="6526003"/>
            <a:ext cx="11596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1400" b="1" spc="75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Development of automated computer vision methods for medical images processing </a:t>
            </a:r>
          </a:p>
        </p:txBody>
      </p:sp>
    </p:spTree>
    <p:extLst>
      <p:ext uri="{BB962C8B-B14F-4D97-AF65-F5344CB8AC3E}">
        <p14:creationId xmlns:p14="http://schemas.microsoft.com/office/powerpoint/2010/main" val="275539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02826" y="-9435"/>
            <a:ext cx="7783126" cy="874143"/>
          </a:xfrm>
        </p:spPr>
        <p:txBody>
          <a:bodyPr/>
          <a:lstStyle/>
          <a:p>
            <a:pPr algn="ctr"/>
            <a:r>
              <a:rPr lang="en-US" sz="2800" dirty="0"/>
              <a:t>Relevance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226165" y="6527492"/>
            <a:ext cx="11596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1400" b="1" spc="75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Development of automated computer vision methods for medical images processing </a:t>
            </a: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456308" y="1312458"/>
            <a:ext cx="8229644" cy="476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826" indent="-282827" algn="l" defTabSz="457095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2531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1pPr>
            <a:lvl2pPr marL="742788" indent="-257115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2025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2pPr>
            <a:lvl3pPr marL="1142751" indent="-231404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800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3pPr>
            <a:lvl4pPr marL="1599851" indent="-205692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518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4pPr>
            <a:lvl5pPr marL="2056952" indent="-179980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350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5pPr>
            <a:lvl6pPr marL="2514051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processing of medical images is an extremely important issue for biology and medicine.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Pathomorphologists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have to process hundreds of images of preparations per day. Their work can be automated due to computer analysis.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use of automated applications for counting nuclei and determining their markers significantly increases the images processing speed and reliability.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modern software, designed for morphometry,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several limitations.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42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9999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future, it is planned to continue research in this area, improving the reliability of the algorithms, particularly: </a:t>
            </a:r>
          </a:p>
          <a:p>
            <a:pPr marL="59999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CNN and U-net networks for better segmentation of core images.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 the contours of the scale bar for automatic scaling of the drug.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Automatically recognize marker colors (support more than two colors)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-9435"/>
            <a:ext cx="8685951" cy="874143"/>
          </a:xfrm>
        </p:spPr>
        <p:txBody>
          <a:bodyPr/>
          <a:lstStyle/>
          <a:p>
            <a:pPr algn="ctr"/>
            <a:r>
              <a:rPr lang="en-US" sz="2800" dirty="0"/>
              <a:t>Further research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422108" y="6526003"/>
            <a:ext cx="11596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1400" b="1" spc="75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Development of automated computer vision methods for medical images processing </a:t>
            </a:r>
          </a:p>
        </p:txBody>
      </p:sp>
    </p:spTree>
    <p:extLst>
      <p:ext uri="{BB962C8B-B14F-4D97-AF65-F5344CB8AC3E}">
        <p14:creationId xmlns:p14="http://schemas.microsoft.com/office/powerpoint/2010/main" val="753360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attention!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01883" y="1770928"/>
            <a:ext cx="8090704" cy="3761771"/>
          </a:xfrm>
          <a:prstGeom prst="roundRect">
            <a:avLst>
              <a:gd name="adj" fmla="val 5238"/>
            </a:avLst>
          </a:prstGeom>
          <a:solidFill>
            <a:srgbClr val="FFFFFF">
              <a:alpha val="86667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44952" y="1990846"/>
            <a:ext cx="7724282" cy="3504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Authors: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Sergeev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- densvr1@gmail.com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Drobintseva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Andreev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Tsenevska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S.L.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Links: </a:t>
            </a:r>
            <a:r>
              <a:rPr lang="en-US" sz="2000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2000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github.com</a:t>
            </a:r>
            <a:r>
              <a:rPr lang="en-US" sz="2000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densvr</a:t>
            </a:r>
            <a:r>
              <a:rPr lang="en-US" sz="2000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/biomedicine-diagnostic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work was done in conjunction with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FSBSI “The Research Institute of Obstetrics, Gynecology and </a:t>
            </a:r>
            <a:r>
              <a:rPr 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Reproductology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named after D. O. </a:t>
            </a:r>
            <a:r>
              <a:rPr 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Ott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of the Ministry of Healthcare of the Russian Federation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0566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02826" y="-9435"/>
            <a:ext cx="7783126" cy="874143"/>
          </a:xfrm>
        </p:spPr>
        <p:txBody>
          <a:bodyPr/>
          <a:lstStyle/>
          <a:p>
            <a:pPr algn="ctr"/>
            <a:r>
              <a:rPr lang="en-US" sz="2800" dirty="0"/>
              <a:t>Modern morphometry software</a:t>
            </a:r>
            <a:endParaRPr lang="ru-RU" dirty="0"/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457200" y="1075178"/>
            <a:ext cx="8229644" cy="476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826" indent="-282827" algn="l" defTabSz="457095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2531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1pPr>
            <a:lvl2pPr marL="742788" indent="-257115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2025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2pPr>
            <a:lvl3pPr marL="1142751" indent="-231404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800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3pPr>
            <a:lvl4pPr marL="1599851" indent="-205692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518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4pPr>
            <a:lvl5pPr marL="2056952" indent="-179980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350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5pPr>
            <a:lvl6pPr marL="2514051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999" indent="0">
              <a:buNone/>
            </a:pPr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9C285C-9145-8B4E-A283-31E23231BD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75"/>
          <a:stretch/>
        </p:blipFill>
        <p:spPr>
          <a:xfrm>
            <a:off x="306296" y="1349115"/>
            <a:ext cx="6138163" cy="469397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F7ADD91-A507-DB43-81DD-8834E09E0EB6}"/>
              </a:ext>
            </a:extLst>
          </p:cNvPr>
          <p:cNvSpPr/>
          <p:nvPr/>
        </p:nvSpPr>
        <p:spPr>
          <a:xfrm>
            <a:off x="6595364" y="2945506"/>
            <a:ext cx="24789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u="sng" dirty="0">
                <a:solidFill>
                  <a:srgbClr val="FF0000"/>
                </a:solidFill>
              </a:rPr>
              <a:t>What</a:t>
            </a:r>
          </a:p>
          <a:p>
            <a:pPr algn="ctr"/>
            <a:r>
              <a:rPr lang="en-US" sz="3600" u="sng" dirty="0">
                <a:solidFill>
                  <a:srgbClr val="FF0000"/>
                </a:solidFill>
              </a:rPr>
              <a:t>limitations?</a:t>
            </a:r>
            <a:endParaRPr lang="ru-RU" sz="3600" u="sng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422108" y="6526003"/>
            <a:ext cx="11596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1400" b="1" spc="75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Development of automated computer vision methods for medical images processing </a:t>
            </a:r>
          </a:p>
        </p:txBody>
      </p:sp>
    </p:spTree>
    <p:extLst>
      <p:ext uri="{BB962C8B-B14F-4D97-AF65-F5344CB8AC3E}">
        <p14:creationId xmlns:p14="http://schemas.microsoft.com/office/powerpoint/2010/main" val="1003752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-9435"/>
            <a:ext cx="9144000" cy="874143"/>
          </a:xfrm>
        </p:spPr>
        <p:txBody>
          <a:bodyPr/>
          <a:lstStyle/>
          <a:p>
            <a:pPr algn="ctr"/>
            <a:r>
              <a:rPr lang="en-US" sz="2800" dirty="0"/>
              <a:t>Software limitations</a:t>
            </a:r>
            <a:endParaRPr lang="ru-RU" dirty="0"/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457200" y="1075178"/>
            <a:ext cx="8229644" cy="476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826" indent="-282827" algn="l" defTabSz="457095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2531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1pPr>
            <a:lvl2pPr marL="742788" indent="-257115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2025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2pPr>
            <a:lvl3pPr marL="1142751" indent="-231404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800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3pPr>
            <a:lvl4pPr marL="1599851" indent="-205692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518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4pPr>
            <a:lvl5pPr marL="2056952" indent="-179980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350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5pPr>
            <a:lvl6pPr marL="2514051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999" indent="0">
              <a:buNone/>
            </a:pPr>
            <a:endParaRPr lang="en-US" dirty="0"/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id="{615285EB-69D8-1342-AB02-535FF8C52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382" y="1137459"/>
            <a:ext cx="8229644" cy="4767283"/>
          </a:xfrm>
        </p:spPr>
        <p:txBody>
          <a:bodyPr/>
          <a:lstStyle/>
          <a:p>
            <a:pPr algn="just"/>
            <a:r>
              <a:rPr lang="en-US" sz="2400" dirty="0">
                <a:latin typeface="TimesNewRomanPSMT"/>
              </a:rPr>
              <a:t>Most of the free automatic and semi-automatic programs are incomplete and require bioinformatics in the team. </a:t>
            </a:r>
          </a:p>
          <a:p>
            <a:pPr algn="just"/>
            <a:endParaRPr lang="en-US" sz="2400" dirty="0">
              <a:latin typeface="TimesNewRomanPSMT"/>
            </a:endParaRPr>
          </a:p>
          <a:p>
            <a:pPr algn="just"/>
            <a:r>
              <a:rPr lang="en-US" sz="2400" dirty="0">
                <a:latin typeface="TimesNewRomanPSMT"/>
              </a:rPr>
              <a:t>Semi-automatic programs in most cases require input parameters, such as parameters of the microscope, the type of tissue and the lighting of a particular picture.</a:t>
            </a:r>
          </a:p>
          <a:p>
            <a:pPr algn="just"/>
            <a:endParaRPr lang="en-US" sz="2400" dirty="0">
              <a:latin typeface="TimesNewRomanPSMT"/>
            </a:endParaRPr>
          </a:p>
          <a:p>
            <a:pPr algn="just"/>
            <a:r>
              <a:rPr lang="en-US" sz="2400" dirty="0">
                <a:latin typeface="TimesNewRomanPSMT"/>
              </a:rPr>
              <a:t>Part of the programs require to write macros, which is hard for </a:t>
            </a:r>
            <a:r>
              <a:rPr lang="en-US" sz="2400" dirty="0" err="1">
                <a:latin typeface="TimesNewRomanPSMT"/>
              </a:rPr>
              <a:t>pathomophologists</a:t>
            </a:r>
            <a:r>
              <a:rPr lang="en-US" sz="2400" dirty="0">
                <a:latin typeface="TimesNewRomanPSMT"/>
              </a:rPr>
              <a:t>.</a:t>
            </a:r>
          </a:p>
          <a:p>
            <a:pPr algn="just"/>
            <a:endParaRPr lang="en-US" sz="2400" dirty="0">
              <a:latin typeface="TimesNewRomanPSMT"/>
            </a:endParaRPr>
          </a:p>
          <a:p>
            <a:pPr algn="just"/>
            <a:r>
              <a:rPr lang="en-US" sz="2400" dirty="0">
                <a:latin typeface="TimesNewRomanPSMT"/>
              </a:rPr>
              <a:t>The most convenient and user-friendly programs have a high cost.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1422108" y="6526003"/>
            <a:ext cx="11596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1400" b="1" spc="75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Development of automated computer vision methods for medical images processing </a:t>
            </a:r>
          </a:p>
        </p:txBody>
      </p:sp>
    </p:spTree>
    <p:extLst>
      <p:ext uri="{BB962C8B-B14F-4D97-AF65-F5344CB8AC3E}">
        <p14:creationId xmlns:p14="http://schemas.microsoft.com/office/powerpoint/2010/main" val="208501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-9435"/>
            <a:ext cx="9144000" cy="874143"/>
          </a:xfrm>
        </p:spPr>
        <p:txBody>
          <a:bodyPr/>
          <a:lstStyle/>
          <a:p>
            <a:pPr algn="ctr"/>
            <a:r>
              <a:rPr lang="en-US" sz="2800" dirty="0"/>
              <a:t>Formulation of the problem </a:t>
            </a:r>
          </a:p>
        </p:txBody>
      </p:sp>
      <p:sp>
        <p:nvSpPr>
          <p:cNvPr id="6" name="Объект 3">
            <a:extLst>
              <a:ext uri="{FF2B5EF4-FFF2-40B4-BE49-F238E27FC236}">
                <a16:creationId xmlns:a16="http://schemas.microsoft.com/office/drawing/2014/main" id="{FB72463C-C1C1-0644-98C4-BFB99EDA7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538" y="1109220"/>
            <a:ext cx="8229644" cy="4767283"/>
          </a:xfrm>
        </p:spPr>
        <p:txBody>
          <a:bodyPr/>
          <a:lstStyle/>
          <a:p>
            <a:pPr marL="59999" indent="0">
              <a:buNone/>
            </a:pPr>
            <a:r>
              <a:rPr lang="en-US" sz="2400" dirty="0">
                <a:latin typeface="TimesNewRomanPSMT"/>
              </a:rPr>
              <a:t>The aim of the work is the research and development of the following algorithms: </a:t>
            </a:r>
            <a:br>
              <a:rPr lang="en-US" sz="2400" dirty="0">
                <a:latin typeface="TimesNewRomanPSMT"/>
              </a:rPr>
            </a:br>
            <a:endParaRPr lang="en-US" sz="2400" dirty="0"/>
          </a:p>
          <a:p>
            <a:r>
              <a:rPr lang="en-US" sz="2400" dirty="0">
                <a:latin typeface="TimesNewRomanPSMT"/>
              </a:rPr>
              <a:t>The cell nuclei number estimation with and without researched marker expression on light microscopy image preparations; </a:t>
            </a:r>
            <a:br>
              <a:rPr lang="en-US" sz="2400" dirty="0">
                <a:latin typeface="TimesNewRomanPSMT"/>
              </a:rPr>
            </a:br>
            <a:endParaRPr lang="en-US" sz="2400" dirty="0"/>
          </a:p>
          <a:p>
            <a:r>
              <a:rPr lang="en-US" sz="2400" dirty="0">
                <a:latin typeface="TimesNewRomanPSMT"/>
              </a:rPr>
              <a:t>The cell nuclei number estimation with and without researched marker expression on confocal microscopy image preparations; </a:t>
            </a:r>
            <a:br>
              <a:rPr lang="en-US" sz="2400" dirty="0">
                <a:latin typeface="TimesNewRomanPSMT"/>
              </a:rPr>
            </a:br>
            <a:endParaRPr lang="en-US" sz="2400" dirty="0"/>
          </a:p>
          <a:p>
            <a:r>
              <a:rPr lang="en-US" sz="2400" dirty="0">
                <a:latin typeface="TimesNewRomanPSMT"/>
              </a:rPr>
              <a:t>Highlighting the internal and external glands borders in the confocal microscopy image preparations. </a:t>
            </a:r>
            <a:endParaRPr lang="en-US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1422108" y="6526003"/>
            <a:ext cx="11596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1400" b="1" spc="75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Development of automated computer vision methods for medical images processing </a:t>
            </a:r>
          </a:p>
        </p:txBody>
      </p:sp>
    </p:spTree>
    <p:extLst>
      <p:ext uri="{BB962C8B-B14F-4D97-AF65-F5344CB8AC3E}">
        <p14:creationId xmlns:p14="http://schemas.microsoft.com/office/powerpoint/2010/main" val="2620228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800" dirty="0">
                <a:latin typeface="TimesNewRomanPSMT"/>
              </a:rPr>
              <a:t>Confocal images of breast adenocarcinomas and dissociated endometrial cultures was provided by the Institute of Obstetrics, Gynecology and </a:t>
            </a:r>
            <a:r>
              <a:rPr lang="en-US" sz="2800" dirty="0" err="1">
                <a:latin typeface="TimesNewRomanPSMT"/>
              </a:rPr>
              <a:t>Reproductology</a:t>
            </a:r>
            <a:r>
              <a:rPr lang="en-US" sz="2800" dirty="0">
                <a:latin typeface="TimesNewRomanPSMT"/>
              </a:rPr>
              <a:t> Ott. </a:t>
            </a:r>
            <a:endParaRPr lang="ru-RU" sz="2800" dirty="0">
              <a:latin typeface="TimesNewRomanPSMT"/>
            </a:endParaRPr>
          </a:p>
          <a:p>
            <a:pPr algn="just"/>
            <a:endParaRPr lang="ru-RU" sz="2800" dirty="0">
              <a:latin typeface="TimesNewRomanPSMT"/>
            </a:endParaRPr>
          </a:p>
          <a:p>
            <a:r>
              <a:rPr lang="en-US" sz="2800" dirty="0">
                <a:latin typeface="TimesNewRomanPSMT"/>
              </a:rPr>
              <a:t>The shooting of individual classes of images was carried out with a fixed scale of the microscope. </a:t>
            </a:r>
            <a:br>
              <a:rPr lang="en-US" sz="2800" dirty="0">
                <a:latin typeface="TimesNewRomanPSMT"/>
              </a:rPr>
            </a:br>
            <a:endParaRPr lang="en-US" sz="2800" dirty="0">
              <a:latin typeface="TimesNewRomanPSMT"/>
            </a:endParaRPr>
          </a:p>
          <a:p>
            <a:r>
              <a:rPr lang="en-US" sz="2800" dirty="0">
                <a:latin typeface="TimesNewRomanPSMT"/>
              </a:rPr>
              <a:t>Image preparations of various types of tissues with different lighting conditions and marker colors were collected and labelled. 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image datasets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1422108" y="6526003"/>
            <a:ext cx="11596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1400" b="1" spc="75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Development of automated computer vision methods for medical images processing </a:t>
            </a:r>
          </a:p>
        </p:txBody>
      </p:sp>
    </p:spTree>
    <p:extLst>
      <p:ext uri="{BB962C8B-B14F-4D97-AF65-F5344CB8AC3E}">
        <p14:creationId xmlns:p14="http://schemas.microsoft.com/office/powerpoint/2010/main" val="267724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-9435"/>
            <a:ext cx="9144000" cy="874143"/>
          </a:xfrm>
        </p:spPr>
        <p:txBody>
          <a:bodyPr/>
          <a:lstStyle/>
          <a:p>
            <a:pPr algn="ctr"/>
            <a:r>
              <a:rPr lang="en-US" sz="2800" dirty="0"/>
              <a:t>The image datasets</a:t>
            </a:r>
            <a:endParaRPr lang="ru-RU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848497-9B5A-0340-B0CE-B5EC0E811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967" y="1510994"/>
            <a:ext cx="3835400" cy="4432300"/>
          </a:xfrm>
          <a:prstGeom prst="rect">
            <a:avLst/>
          </a:prstGeom>
        </p:spPr>
      </p:pic>
      <p:sp>
        <p:nvSpPr>
          <p:cNvPr id="9" name="Объект 1">
            <a:extLst>
              <a:ext uri="{FF2B5EF4-FFF2-40B4-BE49-F238E27FC236}">
                <a16:creationId xmlns:a16="http://schemas.microsoft.com/office/drawing/2014/main" id="{9713437D-14B2-A340-A9A9-E7DEF94AF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1" y="1441290"/>
            <a:ext cx="4736817" cy="4767283"/>
          </a:xfrm>
        </p:spPr>
        <p:txBody>
          <a:bodyPr/>
          <a:lstStyle/>
          <a:p>
            <a:pPr marL="59999" indent="0" algn="just">
              <a:buNone/>
            </a:pPr>
            <a:endParaRPr lang="ru-RU" dirty="0"/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each image from the database, a list of nuclei is compiled indicating the coordinates of their centers in the image space, as well as the type of marker.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422108" y="6526003"/>
            <a:ext cx="11596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1400" b="1" spc="75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Development of automated computer vision methods for medical images processing </a:t>
            </a:r>
          </a:p>
        </p:txBody>
      </p:sp>
    </p:spTree>
    <p:extLst>
      <p:ext uri="{BB962C8B-B14F-4D97-AF65-F5344CB8AC3E}">
        <p14:creationId xmlns:p14="http://schemas.microsoft.com/office/powerpoint/2010/main" val="3488185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-9435"/>
            <a:ext cx="9204960" cy="874143"/>
          </a:xfrm>
        </p:spPr>
        <p:txBody>
          <a:bodyPr/>
          <a:lstStyle/>
          <a:p>
            <a:pPr algn="ctr"/>
            <a:r>
              <a:rPr lang="en-US" sz="2800" dirty="0"/>
              <a:t>Requirements</a:t>
            </a:r>
          </a:p>
        </p:txBody>
      </p:sp>
      <p:sp>
        <p:nvSpPr>
          <p:cNvPr id="6" name="Объект 3">
            <a:extLst>
              <a:ext uri="{FF2B5EF4-FFF2-40B4-BE49-F238E27FC236}">
                <a16:creationId xmlns:a16="http://schemas.microsoft.com/office/drawing/2014/main" id="{FB72463C-C1C1-0644-98C4-BFB99EDA7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3" y="1292425"/>
            <a:ext cx="8743406" cy="4664239"/>
          </a:xfrm>
        </p:spPr>
        <p:txBody>
          <a:bodyPr/>
          <a:lstStyle/>
          <a:p>
            <a:pPr marL="59999" indent="0" algn="just">
              <a:buNone/>
            </a:pPr>
            <a:r>
              <a:rPr lang="en-US" sz="2400" dirty="0">
                <a:latin typeface="TimesNewRomanPSMT"/>
              </a:rPr>
              <a:t>For all algorithms, the following requirements are established: </a:t>
            </a:r>
            <a:br>
              <a:rPr lang="en-US" sz="2400" dirty="0">
                <a:latin typeface="TimesNewRomanPSMT"/>
              </a:rPr>
            </a:br>
            <a:endParaRPr lang="en-US" sz="2400" dirty="0"/>
          </a:p>
          <a:p>
            <a:pPr algn="just"/>
            <a:r>
              <a:rPr lang="en-US" sz="2400" dirty="0">
                <a:latin typeface="TimesNewRomanPSMT"/>
              </a:rPr>
              <a:t>Work without an operator; </a:t>
            </a:r>
          </a:p>
          <a:p>
            <a:pPr algn="just"/>
            <a:endParaRPr lang="en-US" sz="2400" dirty="0">
              <a:latin typeface="TimesNewRomanPSMT"/>
            </a:endParaRPr>
          </a:p>
          <a:p>
            <a:pPr algn="just"/>
            <a:r>
              <a:rPr lang="en-US" sz="2400" dirty="0">
                <a:latin typeface="TimesNewRomanPSMT"/>
              </a:rPr>
              <a:t>Resistance to changes in the brightness of the preparation;</a:t>
            </a:r>
          </a:p>
          <a:p>
            <a:pPr algn="just"/>
            <a:endParaRPr lang="en-US" sz="2400" dirty="0">
              <a:latin typeface="TimesNewRomanPSMT"/>
            </a:endParaRPr>
          </a:p>
          <a:p>
            <a:pPr algn="just"/>
            <a:r>
              <a:rPr lang="en-US" sz="2400" dirty="0">
                <a:latin typeface="TimesNewRomanPSMT"/>
              </a:rPr>
              <a:t>Resistance to various colors of markers;</a:t>
            </a:r>
          </a:p>
          <a:p>
            <a:pPr algn="just"/>
            <a:endParaRPr lang="en-US" sz="2400" dirty="0">
              <a:latin typeface="TimesNewRomanPSMT"/>
            </a:endParaRPr>
          </a:p>
          <a:p>
            <a:pPr algn="just"/>
            <a:r>
              <a:rPr lang="en-US" sz="2400" dirty="0">
                <a:latin typeface="TimesNewRomanPSMT"/>
              </a:rPr>
              <a:t>Image scale is an input parameter of the algorithms </a:t>
            </a:r>
            <a:br>
              <a:rPr lang="en-US" sz="2400" dirty="0">
                <a:latin typeface="TimesNewRomanPSMT"/>
              </a:rPr>
            </a:br>
            <a:r>
              <a:rPr lang="en-US" sz="2400" dirty="0">
                <a:latin typeface="TimesNewRomanPSMT"/>
              </a:rPr>
              <a:t>(it is planned to detect it by the size of the scale bar)</a:t>
            </a:r>
          </a:p>
          <a:p>
            <a:pPr marL="59999" indent="0" algn="just">
              <a:buNone/>
            </a:pPr>
            <a:endParaRPr lang="en-US" sz="2400" dirty="0">
              <a:latin typeface="TimesNewRomanPSM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422108" y="6526003"/>
            <a:ext cx="11596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1400" b="1" spc="75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Development of automated computer vision methods for medical images processing </a:t>
            </a:r>
          </a:p>
        </p:txBody>
      </p:sp>
    </p:spTree>
    <p:extLst>
      <p:ext uri="{BB962C8B-B14F-4D97-AF65-F5344CB8AC3E}">
        <p14:creationId xmlns:p14="http://schemas.microsoft.com/office/powerpoint/2010/main" val="1022226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-9435"/>
            <a:ext cx="9144000" cy="874143"/>
          </a:xfrm>
        </p:spPr>
        <p:txBody>
          <a:bodyPr/>
          <a:lstStyle/>
          <a:p>
            <a:pPr algn="ctr"/>
            <a:r>
              <a:rPr lang="en-US" sz="2800" dirty="0"/>
              <a:t>Suggested algorithms</a:t>
            </a:r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id="{8CFE7467-AEEB-B347-8287-CF335F96BB4F}"/>
              </a:ext>
            </a:extLst>
          </p:cNvPr>
          <p:cNvSpPr txBox="1">
            <a:spLocks/>
          </p:cNvSpPr>
          <p:nvPr/>
        </p:nvSpPr>
        <p:spPr>
          <a:xfrm>
            <a:off x="342184" y="1026812"/>
            <a:ext cx="8229644" cy="476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826" indent="-282827" algn="l" defTabSz="457095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2531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1pPr>
            <a:lvl2pPr marL="742788" indent="-257115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2025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2pPr>
            <a:lvl3pPr marL="1142751" indent="-231404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800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3pPr>
            <a:lvl4pPr marL="1599851" indent="-205692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518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4pPr>
            <a:lvl5pPr marL="2056952" indent="-179980" algn="l" defTabSz="45709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B14A"/>
              </a:buClr>
              <a:buSzPct val="100000"/>
              <a:buFont typeface="Wingdings" charset="2"/>
              <a:buChar char="§"/>
              <a:defRPr kumimoji="1" sz="1350" b="0" kern="1200" baseline="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5pPr>
            <a:lvl6pPr marL="2514051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2" indent="-228550" algn="l" defTabSz="457100" rtl="0" eaLnBrk="1" latinLnBrk="0" hangingPunct="1">
              <a:spcBef>
                <a:spcPct val="20000"/>
              </a:spcBef>
              <a:buFont typeface="Arial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TimesNewRomanPSMT"/>
              </a:rPr>
              <a:t>There are three algorithms that were developed</a:t>
            </a:r>
          </a:p>
          <a:p>
            <a:pPr lvl="1"/>
            <a:r>
              <a:rPr lang="en-US" sz="2400" dirty="0">
                <a:latin typeface="TimesNewRomanPSMT"/>
              </a:rPr>
              <a:t>Counting the number of nuclei on confocal microscopy images;</a:t>
            </a:r>
          </a:p>
          <a:p>
            <a:pPr lvl="1"/>
            <a:r>
              <a:rPr lang="en-US" sz="2400" dirty="0">
                <a:latin typeface="TimesNewRomanPSMT"/>
              </a:rPr>
              <a:t>Internal contours glands detection in confocal microscopy images;</a:t>
            </a:r>
          </a:p>
          <a:p>
            <a:pPr lvl="1"/>
            <a:r>
              <a:rPr lang="en-US" sz="2400" dirty="0">
                <a:latin typeface="TimesNewRomanPSMT"/>
              </a:rPr>
              <a:t>Counting the number of nuclei </a:t>
            </a:r>
            <a:br>
              <a:rPr lang="en-US" sz="2400" dirty="0">
                <a:latin typeface="TimesNewRomanPSMT"/>
              </a:rPr>
            </a:br>
            <a:r>
              <a:rPr lang="en-US" sz="2400" dirty="0">
                <a:latin typeface="TimesNewRomanPSMT"/>
              </a:rPr>
              <a:t>in light microscopy images.</a:t>
            </a:r>
          </a:p>
          <a:p>
            <a:endParaRPr lang="en-US" sz="2400" dirty="0">
              <a:latin typeface="TimesNewRomanPSMT"/>
            </a:endParaRPr>
          </a:p>
          <a:p>
            <a:r>
              <a:rPr lang="en-US" sz="2400" dirty="0">
                <a:latin typeface="TimesNewRomanPSMT"/>
              </a:rPr>
              <a:t>The algorithms were developed in the PyCharm environment in Python 3.7 using the OpenCV-python 4.0.0.21 library. </a:t>
            </a:r>
          </a:p>
          <a:p>
            <a:endParaRPr lang="en-US" sz="2400" dirty="0">
              <a:latin typeface="TimesNewRomanPSMT"/>
            </a:endParaRPr>
          </a:p>
          <a:p>
            <a:r>
              <a:rPr lang="en-US" sz="2400" dirty="0">
                <a:latin typeface="TimesNewRomanPSMT"/>
              </a:rPr>
              <a:t>The source code of developed algorithms and the dataset is available at </a:t>
            </a:r>
            <a:r>
              <a:rPr lang="en-US" sz="2400" u="sng" dirty="0">
                <a:latin typeface="TimesNewRomanPSMT"/>
              </a:rPr>
              <a:t>https://</a:t>
            </a:r>
            <a:r>
              <a:rPr lang="en-US" sz="2400" u="sng" dirty="0" err="1">
                <a:latin typeface="TimesNewRomanPSMT"/>
              </a:rPr>
              <a:t>github.com</a:t>
            </a:r>
            <a:r>
              <a:rPr lang="en-US" sz="2400" u="sng" dirty="0">
                <a:latin typeface="TimesNewRomanPSMT"/>
              </a:rPr>
              <a:t>/</a:t>
            </a:r>
            <a:r>
              <a:rPr lang="en-US" sz="2400" u="sng" dirty="0" err="1">
                <a:latin typeface="TimesNewRomanPSMT"/>
              </a:rPr>
              <a:t>densvr</a:t>
            </a:r>
            <a:r>
              <a:rPr lang="en-US" sz="2400" u="sng" dirty="0">
                <a:latin typeface="TimesNewRomanPSMT"/>
              </a:rPr>
              <a:t>/biomedicine-diagnostic </a:t>
            </a:r>
          </a:p>
          <a:p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1422108" y="6526003"/>
            <a:ext cx="11596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1400" b="1" spc="75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Development of automated computer vision methods for medical images processing </a:t>
            </a:r>
          </a:p>
        </p:txBody>
      </p:sp>
    </p:spTree>
    <p:extLst>
      <p:ext uri="{BB962C8B-B14F-4D97-AF65-F5344CB8AC3E}">
        <p14:creationId xmlns:p14="http://schemas.microsoft.com/office/powerpoint/2010/main" val="235693929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">
  <a:themeElements>
    <a:clrScheme name="Polytech 1">
      <a:dk1>
        <a:srgbClr val="424242"/>
      </a:dk1>
      <a:lt1>
        <a:srgbClr val="FFFFFF"/>
      </a:lt1>
      <a:dk2>
        <a:srgbClr val="000000"/>
      </a:dk2>
      <a:lt2>
        <a:srgbClr val="FFFFFF"/>
      </a:lt2>
      <a:accent1>
        <a:srgbClr val="13B14A"/>
      </a:accent1>
      <a:accent2>
        <a:srgbClr val="0696D7"/>
      </a:accent2>
      <a:accent3>
        <a:srgbClr val="32BCAD"/>
      </a:accent3>
      <a:accent4>
        <a:srgbClr val="A6F900"/>
      </a:accent4>
      <a:accent5>
        <a:srgbClr val="005E30"/>
      </a:accent5>
      <a:accent6>
        <a:srgbClr val="007272"/>
      </a:accent6>
      <a:hlink>
        <a:srgbClr val="0595D7"/>
      </a:hlink>
      <a:folHlink>
        <a:srgbClr val="007FFF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lytech-43" id="{9A460D0A-6C14-C94F-BBE8-3EE0A4029E07}" vid="{8584E016-AE18-9B41-80FF-BC88C17723AD}"/>
    </a:ext>
  </a:extLst>
</a:theme>
</file>

<file path=ppt/theme/theme2.xml><?xml version="1.0" encoding="utf-8"?>
<a:theme xmlns:a="http://schemas.openxmlformats.org/drawingml/2006/main" name="Custom Design">
  <a:themeElements>
    <a:clrScheme name="Autodesk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58A8"/>
      </a:accent1>
      <a:accent2>
        <a:srgbClr val="87BC40"/>
      </a:accent2>
      <a:accent3>
        <a:srgbClr val="32BCAD"/>
      </a:accent3>
      <a:accent4>
        <a:srgbClr val="0696D7"/>
      </a:accent4>
      <a:accent5>
        <a:srgbClr val="005E30"/>
      </a:accent5>
      <a:accent6>
        <a:srgbClr val="007272"/>
      </a:accent6>
      <a:hlink>
        <a:srgbClr val="007272"/>
      </a:hlink>
      <a:folHlink>
        <a:srgbClr val="0072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lytech-43" id="{9A460D0A-6C14-C94F-BBE8-3EE0A4029E07}" vid="{FD3392EC-DF04-5148-BE1D-1CC33D1739C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polytech-43</Template>
  <TotalTime>8217</TotalTime>
  <Words>1210</Words>
  <Application>Microsoft Macintosh PowerPoint</Application>
  <PresentationFormat>Экран (4:3)</PresentationFormat>
  <Paragraphs>159</Paragraphs>
  <Slides>21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Arial</vt:lpstr>
      <vt:lpstr>Calibri</vt:lpstr>
      <vt:lpstr>Frutiger Next LT W1G</vt:lpstr>
      <vt:lpstr>PT Sans</vt:lpstr>
      <vt:lpstr>PT Sans Caption</vt:lpstr>
      <vt:lpstr>Times New Roman</vt:lpstr>
      <vt:lpstr>TimesNewRomanPSMT</vt:lpstr>
      <vt:lpstr>Wingdings</vt:lpstr>
      <vt:lpstr>presentation</vt:lpstr>
      <vt:lpstr>Custom Design</vt:lpstr>
      <vt:lpstr> Development of automated computer vision methods  for cell counting and endometrial gland detection  for medical images processing  </vt:lpstr>
      <vt:lpstr>Relevance</vt:lpstr>
      <vt:lpstr>Modern morphometry software</vt:lpstr>
      <vt:lpstr>Software limitations</vt:lpstr>
      <vt:lpstr>Formulation of the problem </vt:lpstr>
      <vt:lpstr>The image datasets</vt:lpstr>
      <vt:lpstr>The image datasets</vt:lpstr>
      <vt:lpstr>Requirements</vt:lpstr>
      <vt:lpstr>Suggested algorithms</vt:lpstr>
      <vt:lpstr>1. Counting the number of nuclei  in confocal microscopy images </vt:lpstr>
      <vt:lpstr>2. Internal contours glands detection  in confocal microscopy images </vt:lpstr>
      <vt:lpstr>3. Counting the number of nuclei  in light microscopy images </vt:lpstr>
      <vt:lpstr>Results of counting the number of nuclei  in confocal microscopy images</vt:lpstr>
      <vt:lpstr>Results of counting the number of nuclei  in confocal microscopy images (2)</vt:lpstr>
      <vt:lpstr>Results of internal contours glands detection in confocal microscopy images </vt:lpstr>
      <vt:lpstr>Results of internal contours glands detection in confocal microscopy images (2) </vt:lpstr>
      <vt:lpstr>Results of counting the number of nuclei  in light microscopy images </vt:lpstr>
      <vt:lpstr>Results of counting the number of nuclei  in light microscopy images (2) </vt:lpstr>
      <vt:lpstr>Comparison with Fiji, ImageJ Plugin</vt:lpstr>
      <vt:lpstr>Further research</vt:lpstr>
      <vt:lpstr>Thank you for your attention!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Ректорское совещание</dc:title>
  <dc:subject>П-5-100</dc:subject>
  <dc:creator>Салкуцан С.</dc:creator>
  <cp:keywords>САЕ</cp:keywords>
  <dc:description>Presentation is formatted to display Arial font</dc:description>
  <cp:lastModifiedBy>Microsoft Office User</cp:lastModifiedBy>
  <cp:revision>551</cp:revision>
  <cp:lastPrinted>2017-06-06T07:55:49Z</cp:lastPrinted>
  <dcterms:created xsi:type="dcterms:W3CDTF">2015-11-26T00:47:35Z</dcterms:created>
  <dcterms:modified xsi:type="dcterms:W3CDTF">2020-05-28T21:02:03Z</dcterms:modified>
</cp:coreProperties>
</file>