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78" r:id="rId3"/>
    <p:sldId id="280" r:id="rId4"/>
    <p:sldId id="281" r:id="rId5"/>
    <p:sldId id="282" r:id="rId6"/>
    <p:sldId id="284" r:id="rId7"/>
    <p:sldId id="258" r:id="rId8"/>
    <p:sldId id="28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A23"/>
    <a:srgbClr val="418D5A"/>
    <a:srgbClr val="008FDB"/>
    <a:srgbClr val="39A02D"/>
    <a:srgbClr val="74C24D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91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086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925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93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42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732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239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42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13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19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64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42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57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76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28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52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ADF1B-5C47-4954-8391-8A4022D7FDD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83894-8A51-4D77-B61F-50001FC08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7368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vbelovitsky@yandex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5D4903-7003-4538-BFA0-9EBEEE78A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1873337"/>
            <a:ext cx="10287855" cy="1646302"/>
          </a:xfrm>
        </p:spPr>
        <p:txBody>
          <a:bodyPr>
            <a:normAutofit fontScale="90000"/>
          </a:bodyPr>
          <a:lstStyle/>
          <a:p>
            <a:pPr algn="r"/>
            <a:br>
              <a:rPr lang="ru-RU" dirty="0">
                <a:solidFill>
                  <a:srgbClr val="30AA23"/>
                </a:solidFill>
              </a:rPr>
            </a:br>
            <a:br>
              <a:rPr lang="ru-RU" dirty="0">
                <a:solidFill>
                  <a:srgbClr val="30AA23"/>
                </a:solidFill>
              </a:rPr>
            </a:br>
            <a:r>
              <a:rPr lang="en-US" sz="3600" b="1" dirty="0"/>
              <a:t>Technological features</a:t>
            </a:r>
            <a:r>
              <a:rPr lang="ru-RU" sz="3600" b="1" dirty="0"/>
              <a:t> </a:t>
            </a:r>
            <a:r>
              <a:rPr lang="en-US" sz="3600" b="1" dirty="0"/>
              <a:t>of development</a:t>
            </a:r>
            <a:br>
              <a:rPr lang="ru-RU" sz="3600" b="1" dirty="0"/>
            </a:br>
            <a:r>
              <a:rPr lang="en-US" sz="3600" b="1" dirty="0"/>
              <a:t>of the Receipts</a:t>
            </a:r>
            <a:r>
              <a:rPr lang="ru-RU" sz="3600" b="1" dirty="0"/>
              <a:t> </a:t>
            </a:r>
            <a:r>
              <a:rPr lang="en-US" sz="3600" b="1" dirty="0"/>
              <a:t>and Promotions service</a:t>
            </a:r>
            <a:br>
              <a:rPr lang="ru-RU" sz="3600" b="1" dirty="0"/>
            </a:br>
            <a:r>
              <a:rPr lang="en-US" sz="3600" b="1" dirty="0"/>
              <a:t>for the Russian</a:t>
            </a:r>
            <a:r>
              <a:rPr lang="ru-RU" sz="3600" b="1" dirty="0"/>
              <a:t> </a:t>
            </a:r>
            <a:r>
              <a:rPr lang="en-US" sz="3600" b="1" dirty="0"/>
              <a:t>National Payment Card System</a:t>
            </a:r>
            <a:endParaRPr lang="ru-RU" sz="40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A5524C-D0B3-4781-93E2-679EB5267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7996" y="4366143"/>
            <a:ext cx="8071581" cy="1333267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Vladislav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Belovitskiy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Faculty of Computer Science</a:t>
            </a:r>
          </a:p>
          <a:p>
            <a:pPr algn="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HSE University, Moscow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742A38A-02D0-40DB-9B4F-5EF91DEF1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2135" y1="31204" x2="48750" y2="30833"/>
                        <a14:foregroundMark x1="48750" y1="30833" x2="48750" y2="32870"/>
                        <a14:foregroundMark x1="66042" y1="31389" x2="83698" y2="31204"/>
                        <a14:foregroundMark x1="67135" y1="48889" x2="67240" y2="628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342" y="5699410"/>
            <a:ext cx="2243658" cy="122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28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140C85-5A32-447E-843D-399E25F57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551" y="25167"/>
            <a:ext cx="9905998" cy="1478570"/>
          </a:xfrm>
        </p:spPr>
        <p:txBody>
          <a:bodyPr>
            <a:normAutofit/>
          </a:bodyPr>
          <a:lstStyle/>
          <a:p>
            <a:r>
              <a:rPr lang="en-US" sz="4000" b="1" dirty="0"/>
              <a:t>RECEIPTS AND PROMOTIONS</a:t>
            </a:r>
            <a:r>
              <a:rPr lang="ru-RU" sz="4000" b="1" dirty="0"/>
              <a:t>:</a:t>
            </a:r>
            <a:br>
              <a:rPr lang="ru-RU" sz="4000" b="1" dirty="0"/>
            </a:br>
            <a:r>
              <a:rPr lang="en-GB" sz="4000" b="1" dirty="0">
                <a:solidFill>
                  <a:srgbClr val="30AA23"/>
                </a:solidFill>
              </a:rPr>
              <a:t>goal, objectives, relevance</a:t>
            </a:r>
            <a:endParaRPr lang="ru-RU" sz="4000" b="1" dirty="0">
              <a:solidFill>
                <a:srgbClr val="30AA23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D640F-0476-45AC-8688-B399D897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78570"/>
            <a:ext cx="9905999" cy="524167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</a:pPr>
            <a:r>
              <a:rPr lang="en-US" sz="5100" b="1" cap="all" dirty="0">
                <a:solidFill>
                  <a:srgbClr val="30AA23"/>
                </a:solidFill>
                <a:latin typeface="+mj-lt"/>
                <a:ea typeface="+mj-ea"/>
                <a:cs typeface="+mj-cs"/>
              </a:rPr>
              <a:t>GOAL</a:t>
            </a:r>
            <a:r>
              <a:rPr lang="ru-RU" sz="5100" b="1" cap="all" dirty="0">
                <a:solidFill>
                  <a:srgbClr val="30AA23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3600" dirty="0"/>
              <a:t>increasing the efficiency of communication between the Mir payment system, stores and customers</a:t>
            </a:r>
            <a:endParaRPr lang="ru-RU" sz="3600" dirty="0"/>
          </a:p>
          <a:p>
            <a:pPr>
              <a:spcBef>
                <a:spcPts val="0"/>
              </a:spcBef>
            </a:pPr>
            <a:r>
              <a:rPr lang="en-GB" sz="5100" b="1" cap="all" dirty="0">
                <a:solidFill>
                  <a:srgbClr val="30AA23"/>
                </a:solidFill>
                <a:latin typeface="+mj-lt"/>
                <a:ea typeface="+mj-ea"/>
                <a:cs typeface="+mj-cs"/>
              </a:rPr>
              <a:t>target audience:</a:t>
            </a:r>
            <a:endParaRPr lang="ru-RU" sz="5100" b="1" cap="all" dirty="0">
              <a:solidFill>
                <a:srgbClr val="30AA23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100" dirty="0"/>
              <a:t>	</a:t>
            </a:r>
            <a:r>
              <a:rPr lang="ru-RU" sz="3600" dirty="0"/>
              <a:t>- </a:t>
            </a:r>
            <a:r>
              <a:rPr lang="en-US" sz="3600" dirty="0"/>
              <a:t>customers – holders of the Mir plastic cards</a:t>
            </a:r>
            <a:r>
              <a:rPr lang="ru-RU" sz="36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/>
              <a:t>	- </a:t>
            </a:r>
            <a:r>
              <a:rPr lang="en-US" sz="3600" dirty="0"/>
              <a:t>stores – partners of the program</a:t>
            </a:r>
            <a:endParaRPr lang="ru-RU" sz="3600" dirty="0"/>
          </a:p>
          <a:p>
            <a:pPr>
              <a:spcBef>
                <a:spcPts val="0"/>
              </a:spcBef>
            </a:pPr>
            <a:r>
              <a:rPr lang="en-GB" sz="5100" b="1" cap="all" dirty="0">
                <a:solidFill>
                  <a:srgbClr val="30AA23"/>
                </a:solidFill>
                <a:latin typeface="+mj-lt"/>
                <a:ea typeface="+mj-ea"/>
                <a:cs typeface="+mj-cs"/>
              </a:rPr>
              <a:t>objectives</a:t>
            </a:r>
            <a:r>
              <a:rPr lang="ru-RU" sz="5100" b="1" cap="all" dirty="0">
                <a:solidFill>
                  <a:srgbClr val="30AA23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100" dirty="0"/>
              <a:t>	</a:t>
            </a:r>
            <a:r>
              <a:rPr lang="ru-RU" sz="3600" dirty="0"/>
              <a:t>- </a:t>
            </a:r>
            <a:r>
              <a:rPr lang="en-US" sz="3600" dirty="0"/>
              <a:t>processing information from electronic receipts that are completely 	 	  identical to printed paper receipts of purchases;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/>
              <a:t>	- </a:t>
            </a:r>
            <a:r>
              <a:rPr lang="en-US" sz="3600" dirty="0"/>
              <a:t>providing customers with personalized bonus offers from stores</a:t>
            </a:r>
            <a:r>
              <a:rPr lang="ru-RU" sz="36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/>
              <a:t>	- </a:t>
            </a:r>
            <a:r>
              <a:rPr lang="en-US" sz="3600" dirty="0"/>
              <a:t>assessment of goods and bonus offers by customers</a:t>
            </a:r>
          </a:p>
          <a:p>
            <a:pPr>
              <a:spcBef>
                <a:spcPts val="0"/>
              </a:spcBef>
            </a:pPr>
            <a:r>
              <a:rPr lang="en-GB" sz="5100" b="1" cap="all" dirty="0">
                <a:solidFill>
                  <a:srgbClr val="30AA23"/>
                </a:solidFill>
                <a:latin typeface="+mj-lt"/>
                <a:ea typeface="+mj-ea"/>
                <a:cs typeface="+mj-cs"/>
              </a:rPr>
              <a:t>relevance</a:t>
            </a:r>
            <a:r>
              <a:rPr lang="ru-RU" sz="5100" b="1" cap="all" dirty="0">
                <a:solidFill>
                  <a:srgbClr val="30AA23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3600" dirty="0"/>
              <a:t> a unique service that is not implemented in other payment systems; it is potentially able to become a new standard for interaction between the store and the customer</a:t>
            </a:r>
            <a:endParaRPr lang="ru-RU" sz="3600" dirty="0"/>
          </a:p>
          <a:p>
            <a:pPr marL="0" indent="0">
              <a:spcBef>
                <a:spcPts val="0"/>
              </a:spcBef>
              <a:buNone/>
            </a:pPr>
            <a:endParaRPr lang="ru-RU" sz="3100" dirty="0"/>
          </a:p>
          <a:p>
            <a:pPr marL="0" indent="0">
              <a:spcBef>
                <a:spcPts val="0"/>
              </a:spcBef>
              <a:buNone/>
            </a:pPr>
            <a:endParaRPr lang="ru-RU" sz="3100" dirty="0"/>
          </a:p>
          <a:p>
            <a:pPr>
              <a:spcBef>
                <a:spcPts val="0"/>
              </a:spcBef>
            </a:pPr>
            <a:endParaRPr lang="ru-RU" sz="3100" dirty="0"/>
          </a:p>
          <a:p>
            <a:pPr>
              <a:spcBef>
                <a:spcPts val="0"/>
              </a:spcBef>
            </a:pPr>
            <a:endParaRPr lang="ru-RU" sz="3100" dirty="0"/>
          </a:p>
          <a:p>
            <a:pPr marL="0" indent="0">
              <a:spcBef>
                <a:spcPts val="0"/>
              </a:spcBef>
              <a:buNone/>
            </a:pPr>
            <a:endParaRPr lang="ru-RU" sz="31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12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1668F-F391-4208-9784-DE90F7715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1031" y="155369"/>
            <a:ext cx="8660020" cy="1478570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Receipts and Promotions</a:t>
            </a:r>
            <a:r>
              <a:rPr lang="ru-RU" sz="4400" b="1" dirty="0"/>
              <a:t>:</a:t>
            </a:r>
            <a:br>
              <a:rPr lang="ru-RU" sz="4400" b="1" dirty="0"/>
            </a:br>
            <a:r>
              <a:rPr lang="en-US" sz="4400" b="1" dirty="0">
                <a:solidFill>
                  <a:srgbClr val="30AA23"/>
                </a:solidFill>
              </a:rPr>
              <a:t>Participants of communication</a:t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AF611F-DC55-4474-A944-928362A9F5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031" y="1533961"/>
            <a:ext cx="6473242" cy="4884571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B264396-8202-4216-BDA5-CFA04E253610}"/>
              </a:ext>
            </a:extLst>
          </p:cNvPr>
          <p:cNvSpPr/>
          <p:nvPr/>
        </p:nvSpPr>
        <p:spPr>
          <a:xfrm>
            <a:off x="8341334" y="2013256"/>
            <a:ext cx="3034137" cy="3608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2880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ru-RU" sz="2000" b="1" dirty="0">
                <a:solidFill>
                  <a:srgbClr val="30AA23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 </a:t>
            </a:r>
            <a:r>
              <a:rPr lang="en-US" sz="2300" dirty="0"/>
              <a:t>The Mir cloud contains personalized arrays of receipts for each customer.</a:t>
            </a:r>
          </a:p>
          <a:p>
            <a:pPr indent="182880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endParaRPr lang="en-US" sz="2300" dirty="0"/>
          </a:p>
          <a:p>
            <a:pPr indent="182880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ru-RU" sz="2000" b="1" dirty="0">
                <a:solidFill>
                  <a:srgbClr val="30AA23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 </a:t>
            </a:r>
            <a:r>
              <a:rPr lang="en-US" sz="2300" dirty="0"/>
              <a:t>It is the main difference from current method of receipts’ storage in the database of fiscal data operator. 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85849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1668F-F391-4208-9784-DE90F7715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368" y="158796"/>
            <a:ext cx="8541923" cy="1112526"/>
          </a:xfrm>
        </p:spPr>
        <p:txBody>
          <a:bodyPr>
            <a:noAutofit/>
          </a:bodyPr>
          <a:lstStyle/>
          <a:p>
            <a:r>
              <a:rPr lang="en-US" sz="4000" b="1" dirty="0"/>
              <a:t>The </a:t>
            </a:r>
            <a:r>
              <a:rPr lang="en-US" sz="4000" b="1" dirty="0" err="1"/>
              <a:t>R&amp;P</a:t>
            </a:r>
            <a:r>
              <a:rPr lang="en-US" sz="4000" b="1" dirty="0"/>
              <a:t> service architecture </a:t>
            </a:r>
            <a:r>
              <a:rPr lang="ru-RU" sz="4000" b="1" dirty="0"/>
              <a:t>: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30AA23"/>
                </a:solidFill>
              </a:rPr>
              <a:t>purchase process</a:t>
            </a:r>
            <a:endParaRPr lang="ru-RU" sz="32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27086C9-3F60-4006-B0FE-BDBD744515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368" y="1433798"/>
            <a:ext cx="9045263" cy="493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5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1668F-F391-4208-9784-DE90F7715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728" y="306371"/>
            <a:ext cx="9006066" cy="1112526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Service architecture</a:t>
            </a:r>
            <a:r>
              <a:rPr lang="ru-RU" sz="4400" b="1" dirty="0"/>
              <a:t>: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30AA23"/>
                </a:solidFill>
              </a:rPr>
              <a:t>distribution</a:t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8384CF8-CDEE-4132-8727-5CEDE2534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625" y="1278881"/>
            <a:ext cx="8498272" cy="487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14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CBA4675-16BB-4448-A77D-83C616CB63E9}"/>
              </a:ext>
            </a:extLst>
          </p:cNvPr>
          <p:cNvSpPr/>
          <p:nvPr/>
        </p:nvSpPr>
        <p:spPr>
          <a:xfrm>
            <a:off x="4427109" y="274632"/>
            <a:ext cx="3337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cap="all" dirty="0">
                <a:latin typeface="+mj-lt"/>
                <a:ea typeface="+mj-ea"/>
                <a:cs typeface="+mj-cs"/>
              </a:rPr>
              <a:t>Why </a:t>
            </a:r>
            <a:r>
              <a:rPr lang="en-US" sz="4000" b="1" cap="all" dirty="0">
                <a:solidFill>
                  <a:srgbClr val="30AA23"/>
                </a:solidFill>
                <a:latin typeface="+mj-lt"/>
                <a:ea typeface="+mj-ea"/>
                <a:cs typeface="+mj-cs"/>
              </a:rPr>
              <a:t>receipt?</a:t>
            </a:r>
            <a:endParaRPr lang="ru-RU" sz="4000" b="1" cap="all" dirty="0">
              <a:solidFill>
                <a:srgbClr val="30AA23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E44473D-AB50-4501-B6E9-C16D9770C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011043"/>
              </p:ext>
            </p:extLst>
          </p:nvPr>
        </p:nvGraphicFramePr>
        <p:xfrm>
          <a:off x="1154881" y="1091575"/>
          <a:ext cx="9882231" cy="4865633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2927757">
                  <a:extLst>
                    <a:ext uri="{9D8B030D-6E8A-4147-A177-3AD203B41FA5}">
                      <a16:colId xmlns:a16="http://schemas.microsoft.com/office/drawing/2014/main" val="4013622757"/>
                    </a:ext>
                  </a:extLst>
                </a:gridCol>
                <a:gridCol w="1808794">
                  <a:extLst>
                    <a:ext uri="{9D8B030D-6E8A-4147-A177-3AD203B41FA5}">
                      <a16:colId xmlns:a16="http://schemas.microsoft.com/office/drawing/2014/main" val="2808747971"/>
                    </a:ext>
                  </a:extLst>
                </a:gridCol>
                <a:gridCol w="2738039">
                  <a:extLst>
                    <a:ext uri="{9D8B030D-6E8A-4147-A177-3AD203B41FA5}">
                      <a16:colId xmlns:a16="http://schemas.microsoft.com/office/drawing/2014/main" val="2421585972"/>
                    </a:ext>
                  </a:extLst>
                </a:gridCol>
                <a:gridCol w="2407641">
                  <a:extLst>
                    <a:ext uri="{9D8B030D-6E8A-4147-A177-3AD203B41FA5}">
                      <a16:colId xmlns:a16="http://schemas.microsoft.com/office/drawing/2014/main" val="654675060"/>
                    </a:ext>
                  </a:extLst>
                </a:gridCol>
              </a:tblGrid>
              <a:tr h="6996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Capabilities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Transaction </a:t>
                      </a:r>
                      <a:r>
                        <a:rPr lang="en-US" sz="1800" dirty="0">
                          <a:effectLst/>
                        </a:rPr>
                        <a:t>notification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SMS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Product category report in mobile application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Electronic receipt in the</a:t>
                      </a:r>
                      <a:r>
                        <a:rPr lang="ru-RU" sz="180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R</a:t>
                      </a:r>
                      <a:r>
                        <a:rPr lang="ru-RU" sz="1800" dirty="0">
                          <a:effectLst/>
                        </a:rPr>
                        <a:t>&amp;</a:t>
                      </a:r>
                      <a:r>
                        <a:rPr lang="en-US" sz="1800" dirty="0">
                          <a:effectLst/>
                        </a:rPr>
                        <a:t>P Service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/>
                </a:tc>
                <a:extLst>
                  <a:ext uri="{0D108BD9-81ED-4DB2-BD59-A6C34878D82A}">
                    <a16:rowId xmlns:a16="http://schemas.microsoft.com/office/drawing/2014/main" val="1748246655"/>
                  </a:ext>
                </a:extLst>
              </a:tr>
              <a:tr h="6345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purchase sum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170" marR="67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+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+–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 anchor="ctr"/>
                </a:tc>
                <a:extLst>
                  <a:ext uri="{0D108BD9-81ED-4DB2-BD59-A6C34878D82A}">
                    <a16:rowId xmlns:a16="http://schemas.microsoft.com/office/drawing/2014/main" val="4151662748"/>
                  </a:ext>
                </a:extLst>
              </a:tr>
              <a:tr h="9045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br>
                        <a:rPr lang="en-GB" sz="1100" dirty="0"/>
                      </a:b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Grouping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products by categories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–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+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 anchor="ctr"/>
                </a:tc>
                <a:extLst>
                  <a:ext uri="{0D108BD9-81ED-4DB2-BD59-A6C34878D82A}">
                    <a16:rowId xmlns:a16="http://schemas.microsoft.com/office/drawing/2014/main" val="202423325"/>
                  </a:ext>
                </a:extLst>
              </a:tr>
              <a:tr h="8053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Grouping by certain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170" marR="67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–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–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 anchor="ctr"/>
                </a:tc>
                <a:extLst>
                  <a:ext uri="{0D108BD9-81ED-4DB2-BD59-A6C34878D82A}">
                    <a16:rowId xmlns:a16="http://schemas.microsoft.com/office/drawing/2014/main" val="3995245389"/>
                  </a:ext>
                </a:extLst>
              </a:tr>
              <a:tr h="12929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Filtering by type or category of products for a certain period of time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170" marR="67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–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+–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 anchor="ctr"/>
                </a:tc>
                <a:extLst>
                  <a:ext uri="{0D108BD9-81ED-4DB2-BD59-A6C34878D82A}">
                    <a16:rowId xmlns:a16="http://schemas.microsoft.com/office/drawing/2014/main" val="4087897988"/>
                  </a:ext>
                </a:extLst>
              </a:tr>
              <a:tr h="5285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 in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Excel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170" marR="67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–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–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 anchor="ctr"/>
                </a:tc>
                <a:extLst>
                  <a:ext uri="{0D108BD9-81ED-4DB2-BD59-A6C34878D82A}">
                    <a16:rowId xmlns:a16="http://schemas.microsoft.com/office/drawing/2014/main" val="3198399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522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82F9FB9-9BBF-4998-9139-94FB76AFF976}"/>
              </a:ext>
            </a:extLst>
          </p:cNvPr>
          <p:cNvSpPr/>
          <p:nvPr/>
        </p:nvSpPr>
        <p:spPr>
          <a:xfrm>
            <a:off x="1401206" y="1583704"/>
            <a:ext cx="93895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30AA23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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R&amp;P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service is potentially able to become a </a:t>
            </a:r>
            <a:r>
              <a:rPr lang="en-US" sz="2400" b="1" dirty="0">
                <a:solidFill>
                  <a:srgbClr val="30AA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standard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of interaction between the store and the customer.</a:t>
            </a:r>
          </a:p>
          <a:p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400" b="1" dirty="0">
                <a:solidFill>
                  <a:srgbClr val="30AA23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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R&amp;P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service through the use of information from electronic receipts will allow stores to </a:t>
            </a:r>
            <a:r>
              <a:rPr lang="en-US" sz="2400" b="1" dirty="0">
                <a:solidFill>
                  <a:srgbClr val="30AA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effectively distribute bonus offers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and make this process convenient for the customer.</a:t>
            </a:r>
          </a:p>
          <a:p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400" b="1" dirty="0">
                <a:solidFill>
                  <a:srgbClr val="30AA23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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 system of </a:t>
            </a:r>
            <a:r>
              <a:rPr lang="en-US" sz="2400" b="1" dirty="0">
                <a:solidFill>
                  <a:srgbClr val="30AA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flexible personalization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of bonus offers and their assessment by customers is currently not implemented in other software products and is </a:t>
            </a:r>
            <a:r>
              <a:rPr lang="en-US" sz="2400" b="1" dirty="0">
                <a:solidFill>
                  <a:srgbClr val="30AA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unique.</a:t>
            </a:r>
          </a:p>
          <a:p>
            <a:endParaRPr 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73D7FCF-F5F0-4F92-B7F8-7422269C4438}"/>
              </a:ext>
            </a:extLst>
          </p:cNvPr>
          <p:cNvSpPr/>
          <p:nvPr/>
        </p:nvSpPr>
        <p:spPr>
          <a:xfrm>
            <a:off x="4510469" y="491558"/>
            <a:ext cx="317106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cap="all" dirty="0">
                <a:latin typeface="+mj-lt"/>
                <a:ea typeface="+mj-ea"/>
                <a:cs typeface="+mj-cs"/>
              </a:rPr>
              <a:t>Conclusion</a:t>
            </a:r>
            <a:endParaRPr lang="ru-RU" sz="4000" b="1" cap="all" dirty="0">
              <a:latin typeface="+mj-lt"/>
              <a:ea typeface="+mj-ea"/>
              <a:cs typeface="+mj-cs"/>
            </a:endParaRPr>
          </a:p>
          <a:p>
            <a:endParaRPr lang="ru-RU" sz="4000" b="1" cap="all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3834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40180-B263-4EB8-B095-E5293D7A2C1B}"/>
              </a:ext>
            </a:extLst>
          </p:cNvPr>
          <p:cNvSpPr txBox="1">
            <a:spLocks/>
          </p:cNvSpPr>
          <p:nvPr/>
        </p:nvSpPr>
        <p:spPr>
          <a:xfrm>
            <a:off x="2800621" y="2201618"/>
            <a:ext cx="6926318" cy="1112526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thank you for your attention</a:t>
            </a:r>
            <a:r>
              <a:rPr lang="ru-RU" sz="4400" b="1" dirty="0"/>
              <a:t>!</a:t>
            </a:r>
            <a:br>
              <a:rPr lang="ru-RU" b="1" dirty="0"/>
            </a:b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133BA0B-D574-44FA-99C5-554A2D18603C}"/>
              </a:ext>
            </a:extLst>
          </p:cNvPr>
          <p:cNvSpPr/>
          <p:nvPr/>
        </p:nvSpPr>
        <p:spPr>
          <a:xfrm>
            <a:off x="4523763" y="4524704"/>
            <a:ext cx="348003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Vladislav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Belovitskiy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Faculty of Computer Science</a:t>
            </a:r>
          </a:p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HSE University, Moscow</a:t>
            </a:r>
          </a:p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vbelovitsky@yandex.ru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905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Override1.xml><?xml version="1.0" encoding="utf-8"?>
<a:themeOverride xmlns:a="http://schemas.openxmlformats.org/drawingml/2006/main">
  <a:clrScheme name="Синий и зеленый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</a:themeOverride>
</file>

<file path=ppt/theme/themeOverride2.xml><?xml version="1.0" encoding="utf-8"?>
<a:themeOverride xmlns:a="http://schemas.openxmlformats.org/drawingml/2006/main">
  <a:clrScheme name="Синий и зеленый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3956</TotalTime>
  <Words>381</Words>
  <Application>Microsoft Office PowerPoint</Application>
  <PresentationFormat>Широкоэкранный</PresentationFormat>
  <Paragraphs>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Контур</vt:lpstr>
      <vt:lpstr>  Technological features of development of the Receipts and Promotions service for the Russian National Payment Card System</vt:lpstr>
      <vt:lpstr>RECEIPTS AND PROMOTIONS: goal, objectives, relevance</vt:lpstr>
      <vt:lpstr>Receipts and Promotions: Participants of communication </vt:lpstr>
      <vt:lpstr>The R&amp;P service architecture : purchase process</vt:lpstr>
      <vt:lpstr>Service architecture: distribution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109</cp:revision>
  <dcterms:created xsi:type="dcterms:W3CDTF">2019-12-12T07:36:15Z</dcterms:created>
  <dcterms:modified xsi:type="dcterms:W3CDTF">2020-05-28T21:40:48Z</dcterms:modified>
</cp:coreProperties>
</file>